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32" r:id="rId2"/>
    <p:sldId id="639" r:id="rId3"/>
    <p:sldId id="641" r:id="rId4"/>
    <p:sldId id="838" r:id="rId5"/>
    <p:sldId id="737" r:id="rId6"/>
    <p:sldId id="843" r:id="rId7"/>
    <p:sldId id="840" r:id="rId8"/>
    <p:sldId id="841" r:id="rId9"/>
    <p:sldId id="845" r:id="rId10"/>
    <p:sldId id="846" r:id="rId11"/>
    <p:sldId id="869" r:id="rId12"/>
    <p:sldId id="849" r:id="rId13"/>
    <p:sldId id="847" r:id="rId14"/>
    <p:sldId id="859" r:id="rId15"/>
    <p:sldId id="860" r:id="rId16"/>
    <p:sldId id="861" r:id="rId17"/>
    <p:sldId id="895" r:id="rId18"/>
    <p:sldId id="896" r:id="rId19"/>
    <p:sldId id="897" r:id="rId20"/>
    <p:sldId id="898" r:id="rId21"/>
    <p:sldId id="870" r:id="rId22"/>
    <p:sldId id="871" r:id="rId23"/>
    <p:sldId id="883" r:id="rId24"/>
    <p:sldId id="873" r:id="rId25"/>
    <p:sldId id="874" r:id="rId26"/>
    <p:sldId id="877" r:id="rId27"/>
    <p:sldId id="878" r:id="rId28"/>
    <p:sldId id="894" r:id="rId29"/>
    <p:sldId id="881" r:id="rId30"/>
    <p:sldId id="885" r:id="rId31"/>
    <p:sldId id="884" r:id="rId32"/>
    <p:sldId id="887" r:id="rId33"/>
    <p:sldId id="888" r:id="rId34"/>
    <p:sldId id="880" r:id="rId35"/>
    <p:sldId id="872" r:id="rId36"/>
  </p:sldIdLst>
  <p:sldSz cx="9144000" cy="6858000" type="screen4x3"/>
  <p:notesSz cx="6662738" cy="9866313"/>
  <p:defaultTex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8FCD6"/>
    <a:srgbClr val="FFCCFF"/>
    <a:srgbClr val="CCFFFF"/>
    <a:srgbClr val="FF00FF"/>
    <a:srgbClr val="66CCFF"/>
    <a:srgbClr val="7F0000"/>
    <a:srgbClr val="FFCC99"/>
    <a:srgbClr val="FFCC66"/>
    <a:srgbClr val="7E7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autoAdjust="0"/>
    <p:restoredTop sz="47962" autoAdjust="0"/>
  </p:normalViewPr>
  <p:slideViewPr>
    <p:cSldViewPr>
      <p:cViewPr>
        <p:scale>
          <a:sx n="33" d="100"/>
          <a:sy n="33" d="100"/>
        </p:scale>
        <p:origin x="3624" y="5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23555" name="Rectangle 3"/>
          <p:cNvSpPr>
            <a:spLocks noGrp="1" noChangeArrowheads="1"/>
          </p:cNvSpPr>
          <p:nvPr>
            <p:ph type="dt" sz="quarter" idx="1"/>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23556" name="Rectangle 4"/>
          <p:cNvSpPr>
            <a:spLocks noGrp="1" noChangeArrowheads="1"/>
          </p:cNvSpPr>
          <p:nvPr>
            <p:ph type="ftr" sz="quarter" idx="2"/>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23557" name="Rectangle 5"/>
          <p:cNvSpPr>
            <a:spLocks noGrp="1" noChangeArrowheads="1"/>
          </p:cNvSpPr>
          <p:nvPr>
            <p:ph type="sldNum" sz="quarter" idx="3"/>
          </p:nvPr>
        </p:nvSpPr>
        <p:spPr bwMode="auto">
          <a:xfrm>
            <a:off x="3775075"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E29CA5C-0524-4C50-8551-3E1C7C50D503}" type="slidenum">
              <a:rPr lang="fr-FR" altLang="fr-FR"/>
              <a:pPr/>
              <a:t>‹#›</a:t>
            </a:fld>
            <a:endParaRPr lang="fr-FR" altLang="fr-FR"/>
          </a:p>
        </p:txBody>
      </p:sp>
    </p:spTree>
    <p:extLst>
      <p:ext uri="{BB962C8B-B14F-4D97-AF65-F5344CB8AC3E}">
        <p14:creationId xmlns:p14="http://schemas.microsoft.com/office/powerpoint/2010/main" val="15873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FR" altLang="fr-FR"/>
          </a:p>
        </p:txBody>
      </p:sp>
      <p:sp>
        <p:nvSpPr>
          <p:cNvPr id="19459" name="Rectangle 3"/>
          <p:cNvSpPr>
            <a:spLocks noGrp="1" noChangeArrowheads="1"/>
          </p:cNvSpPr>
          <p:nvPr>
            <p:ph type="dt" idx="1"/>
          </p:nvPr>
        </p:nvSpPr>
        <p:spPr bwMode="auto">
          <a:xfrm>
            <a:off x="3775075" y="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FR" altLang="fr-FR"/>
          </a:p>
        </p:txBody>
      </p:sp>
      <p:sp>
        <p:nvSpPr>
          <p:cNvPr id="19460" name="Rectangle 4"/>
          <p:cNvSpPr>
            <a:spLocks noGrp="1" noRot="1" noChangeAspect="1" noChangeArrowheads="1" noTextEdit="1"/>
          </p:cNvSpPr>
          <p:nvPr>
            <p:ph type="sldImg" idx="2"/>
          </p:nvPr>
        </p:nvSpPr>
        <p:spPr bwMode="auto">
          <a:xfrm>
            <a:off x="865188"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889000" y="4686300"/>
            <a:ext cx="4884738"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9462" name="Rectangle 6"/>
          <p:cNvSpPr>
            <a:spLocks noGrp="1" noChangeArrowheads="1"/>
          </p:cNvSpPr>
          <p:nvPr>
            <p:ph type="ftr" sz="quarter" idx="4"/>
          </p:nvPr>
        </p:nvSpPr>
        <p:spPr bwMode="auto">
          <a:xfrm>
            <a:off x="0"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FR" altLang="fr-FR"/>
          </a:p>
        </p:txBody>
      </p:sp>
      <p:sp>
        <p:nvSpPr>
          <p:cNvPr id="19463" name="Rectangle 7"/>
          <p:cNvSpPr>
            <a:spLocks noGrp="1" noChangeArrowheads="1"/>
          </p:cNvSpPr>
          <p:nvPr>
            <p:ph type="sldNum" sz="quarter" idx="5"/>
          </p:nvPr>
        </p:nvSpPr>
        <p:spPr bwMode="auto">
          <a:xfrm>
            <a:off x="3775075" y="9372600"/>
            <a:ext cx="2887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A053D0-2A02-404D-8EE1-158F5D42D7DA}" type="slidenum">
              <a:rPr lang="fr-FR" altLang="fr-FR"/>
              <a:pPr/>
              <a:t>‹#›</a:t>
            </a:fld>
            <a:endParaRPr lang="fr-FR" altLang="fr-FR"/>
          </a:p>
        </p:txBody>
      </p:sp>
    </p:spTree>
    <p:extLst>
      <p:ext uri="{BB962C8B-B14F-4D97-AF65-F5344CB8AC3E}">
        <p14:creationId xmlns:p14="http://schemas.microsoft.com/office/powerpoint/2010/main" val="36786289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9B0A7-64F0-4278-A18C-B2CDAD530160}" type="slidenum">
              <a:rPr lang="fr-FR" altLang="fr-FR"/>
              <a:pPr/>
              <a:t>1</a:t>
            </a:fld>
            <a:endParaRPr lang="fr-FR" altLang="fr-FR"/>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en-GB" altLang="fr-FR" dirty="0"/>
          </a:p>
        </p:txBody>
      </p:sp>
    </p:spTree>
    <p:extLst>
      <p:ext uri="{BB962C8B-B14F-4D97-AF65-F5344CB8AC3E}">
        <p14:creationId xmlns:p14="http://schemas.microsoft.com/office/powerpoint/2010/main" val="99907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commencer par les évènements dus à l’initiative des autorités éducatives. Et d’abord bien sûr par l’introduction de l’</a:t>
            </a:r>
            <a:r>
              <a:rPr lang="fr-FR" dirty="0" err="1" smtClean="0"/>
              <a:t>EaL</a:t>
            </a:r>
            <a:r>
              <a:rPr lang="fr-FR" dirty="0" smtClean="0"/>
              <a:t> dans le curriculum.</a:t>
            </a:r>
          </a:p>
          <a:p>
            <a:r>
              <a:rPr lang="fr-FR" dirty="0" smtClean="0"/>
              <a:t>&gt;&gt; Mais qu’est-ce que nous entendrons ici par « curriculum » ? </a:t>
            </a:r>
            <a:br>
              <a:rPr lang="fr-FR" dirty="0" smtClean="0"/>
            </a:br>
            <a:r>
              <a:rPr lang="fr-FR" dirty="0" smtClean="0"/>
              <a:t>Essentiellement, l’ensemble des documents officiels publiés par une autorité éducative au niveau national ou régional et dont le but est de guider les choix et démarches des enseignants en ce qui  concerne leurs objectifs et pratiques pédagogiques. </a:t>
            </a:r>
          </a:p>
          <a:p>
            <a:r>
              <a:rPr lang="fr-FR" dirty="0" smtClean="0"/>
              <a:t>Cela couvre selon les pays, divers autres termes. Dans le domaine francophone, on parle plutôt de programmes ou plan d’études.,</a:t>
            </a:r>
            <a:r>
              <a:rPr lang="fr-FR" baseline="0" dirty="0" smtClean="0"/>
              <a:t> dans les pays anglophones, on parle de « syllabus ». </a:t>
            </a:r>
            <a:endParaRPr lang="fr-FR" dirty="0" smtClean="0"/>
          </a:p>
          <a:p>
            <a:r>
              <a:rPr lang="fr-FR" dirty="0" smtClean="0"/>
              <a:t>Mais, nous n’avons pas l’ambition de questionner ici</a:t>
            </a:r>
            <a:r>
              <a:rPr lang="fr-FR" baseline="0" dirty="0" smtClean="0"/>
              <a:t> </a:t>
            </a:r>
            <a:r>
              <a:rPr lang="fr-FR" dirty="0" smtClean="0"/>
              <a:t>la notion de curriculum.</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10</a:t>
            </a:fld>
            <a:endParaRPr lang="fr-FR" altLang="fr-FR"/>
          </a:p>
        </p:txBody>
      </p:sp>
    </p:spTree>
    <p:extLst>
      <p:ext uri="{BB962C8B-B14F-4D97-AF65-F5344CB8AC3E}">
        <p14:creationId xmlns:p14="http://schemas.microsoft.com/office/powerpoint/2010/main" val="335841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Voyons donc où on en est pour l’introduction de l’éveil aux langues dans les curriculums.</a:t>
            </a:r>
          </a:p>
          <a:p>
            <a:r>
              <a:rPr lang="fr-FR" dirty="0" smtClean="0"/>
              <a:t>&gt;&gt; D’une part, ce qui était déjà là avant 2012. </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a:t>
            </a:r>
          </a:p>
          <a:p>
            <a:r>
              <a:rPr lang="fr-FR" dirty="0" smtClean="0"/>
              <a:t>&gt;&gt; et depuis 2012, que ce soit déjà</a:t>
            </a:r>
            <a:r>
              <a:rPr lang="fr-FR" baseline="0" dirty="0" smtClean="0"/>
              <a:t> réalisé ou en cours de réalisation </a:t>
            </a:r>
            <a:endParaRPr lang="fr-FR" dirty="0" smtClean="0"/>
          </a:p>
          <a:p>
            <a:r>
              <a:rPr lang="fr-FR" dirty="0" smtClean="0"/>
              <a:t>…</a:t>
            </a:r>
          </a:p>
          <a:p>
            <a:r>
              <a:rPr lang="fr-FR" dirty="0" smtClean="0"/>
              <a:t>&gt;&gt;Donc, une évolution positive, relativement importante</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11</a:t>
            </a:fld>
            <a:endParaRPr lang="fr-FR" altLang="fr-FR"/>
          </a:p>
        </p:txBody>
      </p:sp>
    </p:spTree>
    <p:extLst>
      <p:ext uri="{BB962C8B-B14F-4D97-AF65-F5344CB8AC3E}">
        <p14:creationId xmlns:p14="http://schemas.microsoft.com/office/powerpoint/2010/main" val="66894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si on nous indique un recul au Portugal:</a:t>
            </a:r>
            <a:r>
              <a:rPr lang="fr-FR" baseline="0" dirty="0" smtClean="0"/>
              <a:t> Le </a:t>
            </a:r>
            <a:r>
              <a:rPr lang="fr-FR" dirty="0" smtClean="0"/>
              <a:t>curriculum de l’enseignement Basique de 2001 qui envisageait l’enseignement apprentissage des LE dans une perspective de construction d’une compétence plurilingue et pluriculturelle a été invalidé.</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12</a:t>
            </a:fld>
            <a:endParaRPr lang="fr-FR" altLang="fr-FR"/>
          </a:p>
        </p:txBody>
      </p:sp>
    </p:spTree>
    <p:extLst>
      <p:ext uri="{BB962C8B-B14F-4D97-AF65-F5344CB8AC3E}">
        <p14:creationId xmlns:p14="http://schemas.microsoft.com/office/powerpoint/2010/main" val="303447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façon dont cette introduction s’est produite ou se produit peut bien sûr varier d’un pays</a:t>
            </a:r>
            <a:r>
              <a:rPr lang="fr-FR" baseline="0" dirty="0" smtClean="0"/>
              <a:t> à l’autre. Nous ne pouvons pas entrer dans les détails mais pouvons signaler certains axes de variation.</a:t>
            </a:r>
          </a:p>
          <a:p>
            <a:r>
              <a:rPr lang="fr-FR" dirty="0" smtClean="0"/>
              <a:t>&gt;&gt; Tout d’abord, ce qu’on pourrait appeler « l’étendue » : pour quelle(s)</a:t>
            </a:r>
            <a:r>
              <a:rPr lang="fr-FR" baseline="0" dirty="0" smtClean="0"/>
              <a:t> catégorie(s) d’apprenants. </a:t>
            </a:r>
          </a:p>
          <a:p>
            <a:r>
              <a:rPr lang="fr-FR" baseline="0" dirty="0" smtClean="0"/>
              <a:t>Au Québec, par exemple, les textes en question concernent uniquement les apprenants allophones.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13</a:t>
            </a:fld>
            <a:endParaRPr lang="fr-FR" altLang="fr-FR"/>
          </a:p>
        </p:txBody>
      </p:sp>
    </p:spTree>
    <p:extLst>
      <p:ext uri="{BB962C8B-B14F-4D97-AF65-F5344CB8AC3E}">
        <p14:creationId xmlns:p14="http://schemas.microsoft.com/office/powerpoint/2010/main" val="223346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Ensuite, la présence ou l’absence d’une mention</a:t>
            </a:r>
            <a:r>
              <a:rPr lang="fr-FR" baseline="0" dirty="0" smtClean="0"/>
              <a:t> de l’</a:t>
            </a:r>
            <a:r>
              <a:rPr lang="fr-FR" dirty="0" smtClean="0"/>
              <a:t>« éveil aux langues » dans la documentation.</a:t>
            </a:r>
          </a:p>
          <a:p>
            <a:r>
              <a:rPr lang="fr-FR" dirty="0" smtClean="0"/>
              <a:t>Dans certains cas, le terme « éveil aux langues »  - ou un terme équivalent</a:t>
            </a:r>
            <a:r>
              <a:rPr lang="fr-FR" baseline="0" dirty="0" smtClean="0"/>
              <a:t> dans une autre langue – apparait explicitement dans les documents du curriculum, par exemple au Tessin.</a:t>
            </a:r>
            <a:endParaRPr lang="fr-FR" dirty="0" smtClean="0"/>
          </a:p>
          <a:p>
            <a:r>
              <a:rPr lang="fr-FR" dirty="0" smtClean="0"/>
              <a:t>Dans d’autres cas il ne le fait pas, mais nous reconnaissons </a:t>
            </a:r>
            <a:r>
              <a:rPr lang="fr-FR" baseline="0" dirty="0" smtClean="0"/>
              <a:t>des objectifs et types d’activité qui sont caractéristiques de l’éveil aux langues.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14</a:t>
            </a:fld>
            <a:endParaRPr lang="fr-FR" altLang="fr-FR"/>
          </a:p>
        </p:txBody>
      </p:sp>
    </p:spTree>
    <p:extLst>
      <p:ext uri="{BB962C8B-B14F-4D97-AF65-F5344CB8AC3E}">
        <p14:creationId xmlns:p14="http://schemas.microsoft.com/office/powerpoint/2010/main" val="221911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L’éveil aux langues est introduit pour lui-même ou comme élément d’un ensemble plus large</a:t>
            </a:r>
          </a:p>
          <a:p>
            <a:r>
              <a:rPr lang="fr-FR" dirty="0" smtClean="0"/>
              <a:t>Dans certains pays, comme</a:t>
            </a:r>
            <a:r>
              <a:rPr lang="fr-FR" baseline="0" dirty="0" smtClean="0"/>
              <a:t> en Autriche et en Finlande, il est introduit à l’occasion de l’introduction plus globale d’approches plurielles ou plurilingues et interculturelles. Dans d’autres cas, comme au Luxembourg et en France, il est introduit en tant que tel.</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15</a:t>
            </a:fld>
            <a:endParaRPr lang="fr-FR" altLang="fr-FR"/>
          </a:p>
        </p:txBody>
      </p:sp>
    </p:spTree>
    <p:extLst>
      <p:ext uri="{BB962C8B-B14F-4D97-AF65-F5344CB8AC3E}">
        <p14:creationId xmlns:p14="http://schemas.microsoft.com/office/powerpoint/2010/main" val="1931771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pourrait</a:t>
            </a:r>
            <a:r>
              <a:rPr lang="fr-FR" baseline="0" dirty="0" smtClean="0"/>
              <a:t> sans doute être également intéressant de comparer le statut relatif du ou des documents dans lequel / lesquels l’éveil aux langues apparait. En lien bien sûr avec la façon dont les curricula sont habituellement présentés dans le pays.</a:t>
            </a:r>
          </a:p>
          <a:p>
            <a:r>
              <a:rPr lang="fr-FR" baseline="0" dirty="0" smtClean="0"/>
              <a:t>La Finlande nous en offre un exemple intéressant…</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16</a:t>
            </a:fld>
            <a:endParaRPr lang="fr-FR" altLang="fr-FR"/>
          </a:p>
        </p:txBody>
      </p:sp>
    </p:spTree>
    <p:extLst>
      <p:ext uri="{BB962C8B-B14F-4D97-AF65-F5344CB8AC3E}">
        <p14:creationId xmlns:p14="http://schemas.microsoft.com/office/powerpoint/2010/main" val="256978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Un nouveau curriculum a </a:t>
            </a:r>
            <a:r>
              <a:rPr lang="en-US" dirty="0" err="1" smtClean="0"/>
              <a:t>été</a:t>
            </a:r>
            <a:r>
              <a:rPr lang="en-US" dirty="0" smtClean="0"/>
              <a:t> </a:t>
            </a:r>
            <a:r>
              <a:rPr lang="en-US" dirty="0" err="1" smtClean="0"/>
              <a:t>adopté</a:t>
            </a:r>
            <a:r>
              <a:rPr lang="en-US" dirty="0" smtClean="0"/>
              <a:t> au </a:t>
            </a:r>
            <a:r>
              <a:rPr lang="en-US" dirty="0" err="1" smtClean="0"/>
              <a:t>niveau</a:t>
            </a:r>
            <a:r>
              <a:rPr lang="en-US" dirty="0" smtClean="0"/>
              <a:t> national </a:t>
            </a:r>
            <a:r>
              <a:rPr lang="en-US" dirty="0" err="1" smtClean="0"/>
              <a:t>en</a:t>
            </a:r>
            <a:r>
              <a:rPr lang="en-US" dirty="0" smtClean="0"/>
              <a:t> </a:t>
            </a:r>
            <a:r>
              <a:rPr lang="en-US" dirty="0" err="1" smtClean="0"/>
              <a:t>Finlande</a:t>
            </a:r>
            <a:r>
              <a:rPr lang="en-US" dirty="0" smtClean="0"/>
              <a:t>. Il </a:t>
            </a:r>
            <a:r>
              <a:rPr lang="en-US" dirty="0" err="1" smtClean="0"/>
              <a:t>entrera</a:t>
            </a:r>
            <a:r>
              <a:rPr lang="en-US" dirty="0" smtClean="0"/>
              <a:t> </a:t>
            </a:r>
            <a:r>
              <a:rPr lang="en-US" dirty="0" err="1" smtClean="0"/>
              <a:t>en</a:t>
            </a:r>
            <a:r>
              <a:rPr lang="en-US" dirty="0" smtClean="0"/>
              <a:t> </a:t>
            </a:r>
            <a:r>
              <a:rPr lang="en-US" dirty="0" err="1" smtClean="0"/>
              <a:t>vigueur</a:t>
            </a:r>
            <a:r>
              <a:rPr lang="en-US" dirty="0" smtClean="0"/>
              <a:t> à la </a:t>
            </a:r>
            <a:r>
              <a:rPr lang="en-US" dirty="0" err="1" smtClean="0"/>
              <a:t>rentrée</a:t>
            </a:r>
            <a:r>
              <a:rPr lang="en-US" smtClean="0"/>
              <a:t> 2016.</a:t>
            </a:r>
            <a:endParaRPr lang="en-US"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17</a:t>
            </a:fld>
            <a:endParaRPr lang="de-DE"/>
          </a:p>
        </p:txBody>
      </p:sp>
    </p:spTree>
    <p:extLst>
      <p:ext uri="{BB962C8B-B14F-4D97-AF65-F5344CB8AC3E}">
        <p14:creationId xmlns:p14="http://schemas.microsoft.com/office/powerpoint/2010/main" val="404928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 par ailleurs, les</a:t>
            </a:r>
            <a:r>
              <a:rPr lang="fr-FR" baseline="0" dirty="0" smtClean="0"/>
              <a:t> services de l’éducation de la Municipalité de Oulu ont fabriqué ce qu’ils appellent « le chemin du citoyen du monde » qui est conçu comme un outil pour la mise en œuvre de ce nouveau curriculum.</a:t>
            </a:r>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18</a:t>
            </a:fld>
            <a:endParaRPr lang="de-DE"/>
          </a:p>
        </p:txBody>
      </p:sp>
    </p:spTree>
    <p:extLst>
      <p:ext uri="{BB962C8B-B14F-4D97-AF65-F5344CB8AC3E}">
        <p14:creationId xmlns:p14="http://schemas.microsoft.com/office/powerpoint/2010/main" val="164692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Ce “</a:t>
            </a:r>
            <a:r>
              <a:rPr lang="en-US" dirty="0" err="1" smtClean="0"/>
              <a:t>chemin</a:t>
            </a:r>
            <a:r>
              <a:rPr lang="en-US" dirty="0" smtClean="0"/>
              <a:t> du </a:t>
            </a:r>
            <a:r>
              <a:rPr lang="en-US" dirty="0" err="1" smtClean="0"/>
              <a:t>citoyen</a:t>
            </a:r>
            <a:r>
              <a:rPr lang="en-US" dirty="0" smtClean="0"/>
              <a:t> du monde propose des </a:t>
            </a:r>
            <a:r>
              <a:rPr lang="en-US" dirty="0" err="1" smtClean="0"/>
              <a:t>objectifs</a:t>
            </a:r>
            <a:r>
              <a:rPr lang="en-US" dirty="0" smtClean="0"/>
              <a:t> que </a:t>
            </a:r>
            <a:r>
              <a:rPr lang="en-US" dirty="0" err="1" smtClean="0"/>
              <a:t>l’enseignant</a:t>
            </a:r>
            <a:r>
              <a:rPr lang="en-US" dirty="0" smtClean="0"/>
              <a:t> </a:t>
            </a:r>
            <a:r>
              <a:rPr lang="en-US" dirty="0" err="1" smtClean="0"/>
              <a:t>peut</a:t>
            </a:r>
            <a:r>
              <a:rPr lang="en-US" dirty="0" smtClean="0"/>
              <a:t> se fixer pour </a:t>
            </a:r>
            <a:r>
              <a:rPr lang="en-US" dirty="0" err="1" smtClean="0"/>
              <a:t>ses</a:t>
            </a:r>
            <a:r>
              <a:rPr lang="en-US" dirty="0" smtClean="0"/>
              <a:t> </a:t>
            </a:r>
            <a:r>
              <a:rPr lang="en-US" dirty="0" err="1" smtClean="0"/>
              <a:t>élèves</a:t>
            </a:r>
            <a:r>
              <a:rPr lang="en-US" dirty="0" smtClean="0"/>
              <a:t> , </a:t>
            </a:r>
            <a:r>
              <a:rPr lang="en-US" dirty="0" err="1" smtClean="0"/>
              <a:t>en</a:t>
            </a:r>
            <a:r>
              <a:rPr lang="en-US" dirty="0" smtClean="0"/>
              <a:t> </a:t>
            </a:r>
            <a:r>
              <a:rPr lang="en-US" dirty="0" err="1" smtClean="0"/>
              <a:t>termes</a:t>
            </a:r>
            <a:r>
              <a:rPr lang="en-US" dirty="0" smtClean="0"/>
              <a:t> de saviors, savoir-</a:t>
            </a:r>
            <a:r>
              <a:rPr lang="en-US" dirty="0" err="1" smtClean="0"/>
              <a:t>être</a:t>
            </a:r>
            <a:r>
              <a:rPr lang="en-US" dirty="0" smtClean="0"/>
              <a:t> et savoir-faire. </a:t>
            </a:r>
          </a:p>
          <a:p>
            <a:r>
              <a:rPr lang="en-US" dirty="0" smtClean="0"/>
              <a:t>&gt;&gt; </a:t>
            </a:r>
            <a:r>
              <a:rPr lang="en-US" dirty="0" err="1" smtClean="0"/>
              <a:t>il</a:t>
            </a:r>
            <a:r>
              <a:rPr lang="en-US" dirty="0" smtClean="0"/>
              <a:t> propose </a:t>
            </a:r>
            <a:r>
              <a:rPr lang="en-US" dirty="0" err="1" smtClean="0"/>
              <a:t>aussi</a:t>
            </a:r>
            <a:r>
              <a:rPr lang="en-US" dirty="0" smtClean="0"/>
              <a:t> des </a:t>
            </a:r>
            <a:r>
              <a:rPr lang="en-US" dirty="0" err="1" smtClean="0"/>
              <a:t>matériaux</a:t>
            </a:r>
            <a:r>
              <a:rPr lang="en-US" dirty="0" smtClean="0"/>
              <a:t> </a:t>
            </a:r>
            <a:r>
              <a:rPr lang="en-US" dirty="0" err="1" smtClean="0"/>
              <a:t>didactiques</a:t>
            </a:r>
            <a:r>
              <a:rPr lang="en-US" dirty="0" smtClean="0"/>
              <a:t> à </a:t>
            </a:r>
            <a:r>
              <a:rPr lang="en-US" dirty="0" err="1" smtClean="0"/>
              <a:t>utiliser</a:t>
            </a:r>
            <a:r>
              <a:rPr lang="en-US" dirty="0" smtClean="0"/>
              <a:t> </a:t>
            </a:r>
            <a:r>
              <a:rPr lang="en-US" dirty="0" err="1" smtClean="0"/>
              <a:t>en</a:t>
            </a:r>
            <a:r>
              <a:rPr lang="en-US" dirty="0" smtClean="0"/>
              <a:t> </a:t>
            </a:r>
            <a:r>
              <a:rPr lang="en-US" dirty="0" err="1" smtClean="0"/>
              <a:t>classe</a:t>
            </a:r>
            <a:endParaRPr lang="en-US" dirty="0" smtClean="0"/>
          </a:p>
          <a:p>
            <a:r>
              <a:rPr lang="en-US" dirty="0" smtClean="0"/>
              <a:t>&gt;&gt; … et </a:t>
            </a:r>
            <a:r>
              <a:rPr lang="en-US" dirty="0" err="1" smtClean="0"/>
              <a:t>tous</a:t>
            </a:r>
            <a:r>
              <a:rPr lang="en-US" dirty="0" smtClean="0"/>
              <a:t> </a:t>
            </a:r>
            <a:r>
              <a:rPr lang="en-US" dirty="0" err="1" smtClean="0"/>
              <a:t>deux</a:t>
            </a:r>
            <a:r>
              <a:rPr lang="en-US" dirty="0" smtClean="0"/>
              <a:t> – </a:t>
            </a:r>
            <a:r>
              <a:rPr lang="en-US" dirty="0" err="1" smtClean="0"/>
              <a:t>objectifs</a:t>
            </a:r>
            <a:r>
              <a:rPr lang="en-US" dirty="0" smtClean="0"/>
              <a:t> et – au </a:t>
            </a:r>
            <a:r>
              <a:rPr lang="en-US" dirty="0" err="1" smtClean="0"/>
              <a:t>moins</a:t>
            </a:r>
            <a:r>
              <a:rPr lang="en-US" dirty="0" smtClean="0"/>
              <a:t> </a:t>
            </a:r>
            <a:r>
              <a:rPr lang="en-US" dirty="0" err="1" smtClean="0"/>
              <a:t>en</a:t>
            </a:r>
            <a:r>
              <a:rPr lang="en-US" dirty="0" smtClean="0"/>
              <a:t> </a:t>
            </a:r>
            <a:r>
              <a:rPr lang="en-US" dirty="0" err="1" smtClean="0"/>
              <a:t>partie</a:t>
            </a:r>
            <a:r>
              <a:rPr lang="en-US" dirty="0" smtClean="0"/>
              <a:t> – </a:t>
            </a:r>
            <a:r>
              <a:rPr lang="en-US" dirty="0" err="1" smtClean="0"/>
              <a:t>matériaux</a:t>
            </a:r>
            <a:r>
              <a:rPr lang="en-US" dirty="0" smtClean="0"/>
              <a:t> </a:t>
            </a:r>
            <a:r>
              <a:rPr lang="en-US" dirty="0" err="1" smtClean="0"/>
              <a:t>d’enseignement</a:t>
            </a:r>
            <a:r>
              <a:rPr lang="en-US" dirty="0" smtClean="0"/>
              <a:t> </a:t>
            </a:r>
            <a:r>
              <a:rPr lang="en-US" dirty="0" err="1" smtClean="0"/>
              <a:t>ont</a:t>
            </a:r>
            <a:r>
              <a:rPr lang="en-US" dirty="0" smtClean="0"/>
              <a:t> </a:t>
            </a:r>
            <a:r>
              <a:rPr lang="en-US" dirty="0" err="1" smtClean="0"/>
              <a:t>été</a:t>
            </a:r>
            <a:r>
              <a:rPr lang="en-US" dirty="0" smtClean="0"/>
              <a:t> </a:t>
            </a:r>
            <a:r>
              <a:rPr lang="en-US" dirty="0" err="1" smtClean="0"/>
              <a:t>adaptés</a:t>
            </a:r>
            <a:r>
              <a:rPr lang="en-US" dirty="0" smtClean="0"/>
              <a:t> du CARAP.</a:t>
            </a:r>
          </a:p>
          <a:p>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19</a:t>
            </a:fld>
            <a:endParaRPr lang="de-DE"/>
          </a:p>
        </p:txBody>
      </p:sp>
    </p:spTree>
    <p:extLst>
      <p:ext uri="{BB962C8B-B14F-4D97-AF65-F5344CB8AC3E}">
        <p14:creationId xmlns:p14="http://schemas.microsoft.com/office/powerpoint/2010/main" val="424818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D31BE-C891-4D31-8D2E-991C721616A4}" type="slidenum">
              <a:rPr lang="fr-FR" altLang="fr-FR"/>
              <a:pPr/>
              <a:t>2</a:t>
            </a:fld>
            <a:endParaRPr lang="fr-FR" altLang="fr-FR"/>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r>
              <a:rPr lang="en-GB" altLang="fr-FR" dirty="0" smtClean="0"/>
              <a:t>Le but de </a:t>
            </a:r>
            <a:r>
              <a:rPr lang="en-GB" altLang="fr-FR" dirty="0" err="1" smtClean="0"/>
              <a:t>cette</a:t>
            </a:r>
            <a:r>
              <a:rPr lang="en-GB" altLang="fr-FR" dirty="0" smtClean="0"/>
              <a:t> presentation </a:t>
            </a:r>
            <a:r>
              <a:rPr lang="en-GB" altLang="fr-FR" dirty="0" err="1" smtClean="0"/>
              <a:t>est</a:t>
            </a:r>
            <a:r>
              <a:rPr lang="en-GB" altLang="fr-FR" dirty="0" smtClean="0"/>
              <a:t> de donner </a:t>
            </a:r>
            <a:r>
              <a:rPr lang="en-GB" altLang="fr-FR" dirty="0" err="1" smtClean="0"/>
              <a:t>une</a:t>
            </a:r>
            <a:r>
              <a:rPr lang="en-GB" altLang="fr-FR" dirty="0" smtClean="0"/>
              <a:t> </a:t>
            </a:r>
            <a:r>
              <a:rPr lang="en-GB" altLang="fr-FR" dirty="0" err="1" smtClean="0"/>
              <a:t>vue</a:t>
            </a:r>
            <a:r>
              <a:rPr lang="en-GB" altLang="fr-FR" dirty="0" smtClean="0"/>
              <a:t> </a:t>
            </a:r>
            <a:r>
              <a:rPr lang="en-GB" altLang="fr-FR" dirty="0" err="1" smtClean="0"/>
              <a:t>d’ensemble</a:t>
            </a:r>
            <a:r>
              <a:rPr lang="en-GB" altLang="fr-FR" dirty="0" smtClean="0"/>
              <a:t> de </a:t>
            </a:r>
            <a:r>
              <a:rPr lang="en-GB" altLang="fr-FR" dirty="0" err="1" smtClean="0"/>
              <a:t>ce</a:t>
            </a:r>
            <a:r>
              <a:rPr lang="en-GB" altLang="fr-FR" dirty="0" smtClean="0"/>
              <a:t> qui </a:t>
            </a:r>
            <a:r>
              <a:rPr lang="en-GB" altLang="fr-FR" dirty="0" err="1" smtClean="0"/>
              <a:t>s’est</a:t>
            </a:r>
            <a:r>
              <a:rPr lang="en-GB" altLang="fr-FR" dirty="0" smtClean="0"/>
              <a:t> passé “</a:t>
            </a:r>
            <a:r>
              <a:rPr lang="en-GB" altLang="fr-FR" dirty="0" err="1" smtClean="0"/>
              <a:t>dans</a:t>
            </a:r>
            <a:r>
              <a:rPr lang="en-GB" altLang="fr-FR" dirty="0" smtClean="0"/>
              <a:t> le monde” pendant</a:t>
            </a:r>
            <a:r>
              <a:rPr lang="en-GB" altLang="fr-FR" baseline="0" dirty="0" smtClean="0"/>
              <a:t> les </a:t>
            </a:r>
            <a:r>
              <a:rPr lang="en-GB" altLang="fr-FR" baseline="0" dirty="0" err="1" smtClean="0"/>
              <a:t>quatre</a:t>
            </a:r>
            <a:r>
              <a:rPr lang="en-GB" altLang="fr-FR" baseline="0" dirty="0" smtClean="0"/>
              <a:t> </a:t>
            </a:r>
            <a:r>
              <a:rPr lang="en-GB" altLang="fr-FR" baseline="0" dirty="0" err="1" smtClean="0"/>
              <a:t>dernières</a:t>
            </a:r>
            <a:r>
              <a:rPr lang="en-GB" altLang="fr-FR" baseline="0" dirty="0" smtClean="0"/>
              <a:t> </a:t>
            </a:r>
            <a:r>
              <a:rPr lang="en-GB" altLang="fr-FR" baseline="0" dirty="0" err="1" smtClean="0"/>
              <a:t>années</a:t>
            </a:r>
            <a:r>
              <a:rPr lang="en-GB" altLang="fr-FR" baseline="0" dirty="0" smtClean="0"/>
              <a:t> – </a:t>
            </a:r>
            <a:r>
              <a:rPr lang="en-GB" altLang="fr-FR" baseline="0" dirty="0" err="1" smtClean="0"/>
              <a:t>depuis</a:t>
            </a:r>
            <a:r>
              <a:rPr lang="en-GB" altLang="fr-FR" baseline="0" dirty="0" smtClean="0"/>
              <a:t> </a:t>
            </a:r>
            <a:r>
              <a:rPr lang="en-GB" altLang="fr-FR" baseline="0" dirty="0" err="1" smtClean="0"/>
              <a:t>Aveiro</a:t>
            </a:r>
            <a:r>
              <a:rPr lang="en-GB" altLang="fr-FR" baseline="0" dirty="0" smtClean="0"/>
              <a:t> – à propos :</a:t>
            </a:r>
          </a:p>
          <a:p>
            <a:pPr marL="171450" indent="-171450">
              <a:buFontTx/>
              <a:buChar char="-"/>
            </a:pPr>
            <a:r>
              <a:rPr lang="en-GB" altLang="fr-FR" baseline="0" dirty="0" smtClean="0"/>
              <a:t>De </a:t>
            </a:r>
            <a:r>
              <a:rPr lang="en-GB" altLang="fr-FR" baseline="0" dirty="0" err="1" smtClean="0"/>
              <a:t>l’éveil</a:t>
            </a:r>
            <a:r>
              <a:rPr lang="en-GB" altLang="fr-FR" baseline="0" dirty="0" smtClean="0"/>
              <a:t> aux </a:t>
            </a:r>
            <a:r>
              <a:rPr lang="en-GB" altLang="fr-FR" baseline="0" dirty="0" err="1" smtClean="0"/>
              <a:t>langues</a:t>
            </a:r>
            <a:endParaRPr lang="en-GB" altLang="fr-FR" baseline="0" dirty="0" smtClean="0"/>
          </a:p>
          <a:p>
            <a:pPr marL="171450" indent="-171450">
              <a:buFontTx/>
              <a:buChar char="-"/>
            </a:pPr>
            <a:r>
              <a:rPr lang="en-GB" altLang="fr-FR" baseline="0" dirty="0" err="1" smtClean="0"/>
              <a:t>Mais</a:t>
            </a:r>
            <a:r>
              <a:rPr lang="en-GB" altLang="fr-FR" baseline="0" dirty="0" smtClean="0"/>
              <a:t> </a:t>
            </a:r>
            <a:r>
              <a:rPr lang="en-GB" altLang="fr-FR" baseline="0" dirty="0" err="1" smtClean="0"/>
              <a:t>aussi</a:t>
            </a:r>
            <a:r>
              <a:rPr lang="en-GB" altLang="fr-FR" baseline="0" dirty="0" smtClean="0"/>
              <a:t>, de </a:t>
            </a:r>
            <a:r>
              <a:rPr lang="en-GB" altLang="fr-FR" baseline="0" dirty="0" err="1" smtClean="0"/>
              <a:t>façon</a:t>
            </a:r>
            <a:r>
              <a:rPr lang="en-GB" altLang="fr-FR" baseline="0" dirty="0" smtClean="0"/>
              <a:t> </a:t>
            </a:r>
            <a:r>
              <a:rPr lang="en-GB" altLang="fr-FR" baseline="0" dirty="0" err="1" smtClean="0"/>
              <a:t>moindre</a:t>
            </a:r>
            <a:r>
              <a:rPr lang="en-GB" altLang="fr-FR" baseline="0" dirty="0" smtClean="0"/>
              <a:t>, des approches </a:t>
            </a:r>
            <a:r>
              <a:rPr lang="en-GB" altLang="fr-FR" baseline="0" dirty="0" err="1" smtClean="0"/>
              <a:t>plurielles</a:t>
            </a:r>
            <a:r>
              <a:rPr lang="en-GB" altLang="fr-FR" baseline="0" dirty="0" smtClean="0"/>
              <a:t> </a:t>
            </a:r>
            <a:r>
              <a:rPr lang="en-GB" altLang="fr-FR" baseline="0" dirty="0" err="1" smtClean="0"/>
              <a:t>dans</a:t>
            </a:r>
            <a:r>
              <a:rPr lang="en-GB" altLang="fr-FR" baseline="0" dirty="0" smtClean="0"/>
              <a:t> </a:t>
            </a:r>
            <a:r>
              <a:rPr lang="en-GB" altLang="fr-FR" baseline="0" dirty="0" err="1" smtClean="0"/>
              <a:t>leur</a:t>
            </a:r>
            <a:r>
              <a:rPr lang="en-GB" altLang="fr-FR" baseline="0" dirty="0" smtClean="0"/>
              <a:t> </a:t>
            </a:r>
            <a:r>
              <a:rPr lang="en-GB" altLang="fr-FR" baseline="0" dirty="0" err="1" smtClean="0"/>
              <a:t>globalité</a:t>
            </a:r>
            <a:r>
              <a:rPr lang="en-GB" altLang="fr-FR" baseline="0" dirty="0" smtClean="0"/>
              <a:t>.</a:t>
            </a:r>
            <a:endParaRPr lang="en-GB" altLang="fr-FR" dirty="0"/>
          </a:p>
        </p:txBody>
      </p:sp>
    </p:spTree>
    <p:extLst>
      <p:ext uri="{BB962C8B-B14F-4D97-AF65-F5344CB8AC3E}">
        <p14:creationId xmlns:p14="http://schemas.microsoft.com/office/powerpoint/2010/main" val="25996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Pour </a:t>
            </a:r>
            <a:r>
              <a:rPr lang="en-US" dirty="0" err="1" smtClean="0"/>
              <a:t>résumer</a:t>
            </a:r>
            <a:r>
              <a:rPr lang="en-US" baseline="0" dirty="0" smtClean="0"/>
              <a:t>, nous </a:t>
            </a:r>
            <a:r>
              <a:rPr lang="en-US" baseline="0" dirty="0" err="1" smtClean="0"/>
              <a:t>sommes</a:t>
            </a:r>
            <a:r>
              <a:rPr lang="en-US" baseline="0" dirty="0" smtClean="0"/>
              <a:t> </a:t>
            </a:r>
            <a:r>
              <a:rPr lang="en-US" baseline="0" dirty="0" err="1" smtClean="0"/>
              <a:t>devant</a:t>
            </a:r>
            <a:r>
              <a:rPr lang="en-US" baseline="0" dirty="0" smtClean="0"/>
              <a:t> </a:t>
            </a:r>
            <a:r>
              <a:rPr lang="en-US" baseline="0" dirty="0" err="1" smtClean="0"/>
              <a:t>une</a:t>
            </a:r>
            <a:r>
              <a:rPr lang="en-US" baseline="0" dirty="0" smtClean="0"/>
              <a:t> situation </a:t>
            </a:r>
            <a:r>
              <a:rPr lang="en-US" baseline="0" dirty="0" err="1" smtClean="0"/>
              <a:t>originale</a:t>
            </a:r>
            <a:r>
              <a:rPr lang="en-US" baseline="0" dirty="0" smtClean="0"/>
              <a:t> et un </a:t>
            </a:r>
            <a:r>
              <a:rPr lang="en-US" baseline="0" dirty="0" err="1" smtClean="0"/>
              <a:t>peu</a:t>
            </a:r>
            <a:r>
              <a:rPr lang="en-US" baseline="0" dirty="0" smtClean="0"/>
              <a:t> </a:t>
            </a:r>
            <a:r>
              <a:rPr lang="en-US" baseline="0" dirty="0" err="1" smtClean="0"/>
              <a:t>complexe</a:t>
            </a:r>
            <a:r>
              <a:rPr lang="en-US" baseline="0" dirty="0" smtClean="0"/>
              <a:t>: </a:t>
            </a:r>
            <a:r>
              <a:rPr lang="en-US" baseline="0" dirty="0" err="1" smtClean="0"/>
              <a:t>l’instrument</a:t>
            </a:r>
            <a:r>
              <a:rPr lang="en-US" baseline="0" dirty="0" smtClean="0"/>
              <a:t> de Oulu </a:t>
            </a:r>
            <a:r>
              <a:rPr lang="en-US" baseline="0" dirty="0" err="1" smtClean="0"/>
              <a:t>est</a:t>
            </a:r>
            <a:r>
              <a:rPr lang="en-US" baseline="0" dirty="0" smtClean="0"/>
              <a:t> </a:t>
            </a:r>
            <a:r>
              <a:rPr lang="en-US" baseline="0" dirty="0" err="1" smtClean="0"/>
              <a:t>adapté</a:t>
            </a:r>
            <a:r>
              <a:rPr lang="en-US" baseline="0" dirty="0" smtClean="0"/>
              <a:t> du CARAP et </a:t>
            </a:r>
            <a:r>
              <a:rPr lang="en-US" baseline="0" dirty="0" err="1" smtClean="0"/>
              <a:t>sert</a:t>
            </a:r>
            <a:r>
              <a:rPr lang="en-US" baseline="0" dirty="0" smtClean="0"/>
              <a:t> </a:t>
            </a:r>
            <a:r>
              <a:rPr lang="en-US" baseline="0" dirty="0" err="1" smtClean="0"/>
              <a:t>d’outil</a:t>
            </a:r>
            <a:r>
              <a:rPr lang="en-US" baseline="0" dirty="0" smtClean="0"/>
              <a:t> à la </a:t>
            </a:r>
            <a:r>
              <a:rPr lang="en-US" baseline="0" dirty="0" err="1" smtClean="0"/>
              <a:t>mise</a:t>
            </a:r>
            <a:r>
              <a:rPr lang="en-US" baseline="0" dirty="0" smtClean="0"/>
              <a:t> </a:t>
            </a:r>
            <a:r>
              <a:rPr lang="en-US" baseline="0" dirty="0" err="1" smtClean="0"/>
              <a:t>en</a:t>
            </a:r>
            <a:r>
              <a:rPr lang="en-US" baseline="0" dirty="0" smtClean="0"/>
              <a:t> oeuvre du nouveau curriculum.</a:t>
            </a:r>
          </a:p>
          <a:p>
            <a:endParaRPr lang="en-US" baseline="0" dirty="0" smtClean="0"/>
          </a:p>
          <a:p>
            <a:r>
              <a:rPr lang="en-US" baseline="0" dirty="0" smtClean="0"/>
              <a:t>&gt;&gt; Bien </a:t>
            </a:r>
            <a:r>
              <a:rPr lang="en-US" baseline="0" dirty="0" err="1" smtClean="0"/>
              <a:t>sûr</a:t>
            </a:r>
            <a:r>
              <a:rPr lang="en-US" baseline="0" dirty="0" smtClean="0"/>
              <a:t>, </a:t>
            </a:r>
            <a:r>
              <a:rPr lang="en-US" baseline="0" dirty="0" err="1" smtClean="0"/>
              <a:t>cela</a:t>
            </a:r>
            <a:r>
              <a:rPr lang="en-US" baseline="0" dirty="0" smtClean="0"/>
              <a:t> </a:t>
            </a:r>
            <a:r>
              <a:rPr lang="en-US" baseline="0" dirty="0" err="1" smtClean="0"/>
              <a:t>n’est</a:t>
            </a:r>
            <a:r>
              <a:rPr lang="en-US" baseline="0" dirty="0" smtClean="0"/>
              <a:t> possible que </a:t>
            </a:r>
            <a:r>
              <a:rPr lang="en-US" baseline="0" dirty="0" err="1" smtClean="0"/>
              <a:t>parce</a:t>
            </a:r>
            <a:r>
              <a:rPr lang="en-US" baseline="0" dirty="0" smtClean="0"/>
              <a:t> que on </a:t>
            </a:r>
            <a:r>
              <a:rPr lang="en-US" baseline="0" dirty="0" err="1" smtClean="0"/>
              <a:t>retrouve</a:t>
            </a:r>
            <a:r>
              <a:rPr lang="en-US" baseline="0" dirty="0" smtClean="0"/>
              <a:t> </a:t>
            </a:r>
            <a:r>
              <a:rPr lang="en-US" baseline="0" dirty="0" err="1" smtClean="0"/>
              <a:t>dans</a:t>
            </a:r>
            <a:r>
              <a:rPr lang="en-US" baseline="0" dirty="0" smtClean="0"/>
              <a:t> </a:t>
            </a:r>
            <a:r>
              <a:rPr lang="en-US" baseline="0" dirty="0" err="1" smtClean="0"/>
              <a:t>ce</a:t>
            </a:r>
            <a:r>
              <a:rPr lang="en-US" baseline="0" dirty="0" smtClean="0"/>
              <a:t> curriculum les </a:t>
            </a:r>
            <a:r>
              <a:rPr lang="en-US" baseline="0" dirty="0" err="1" smtClean="0"/>
              <a:t>principes</a:t>
            </a:r>
            <a:r>
              <a:rPr lang="en-US" baseline="0" dirty="0" smtClean="0"/>
              <a:t> des approches </a:t>
            </a:r>
            <a:r>
              <a:rPr lang="en-US" baseline="0" dirty="0" err="1" smtClean="0"/>
              <a:t>plurielles</a:t>
            </a:r>
            <a:r>
              <a:rPr lang="en-US" baseline="0" dirty="0" smtClean="0"/>
              <a:t>. </a:t>
            </a:r>
            <a:r>
              <a:rPr lang="en-US" baseline="0" dirty="0" err="1" smtClean="0"/>
              <a:t>Comme</a:t>
            </a:r>
            <a:r>
              <a:rPr lang="en-US" baseline="0" dirty="0" smtClean="0"/>
              <a:t> me  </a:t>
            </a:r>
            <a:r>
              <a:rPr lang="en-US" baseline="0" dirty="0" err="1" smtClean="0"/>
              <a:t>l’a</a:t>
            </a:r>
            <a:r>
              <a:rPr lang="en-US" baseline="0" dirty="0" smtClean="0"/>
              <a:t> </a:t>
            </a:r>
            <a:r>
              <a:rPr lang="en-US" baseline="0" dirty="0" err="1" smtClean="0"/>
              <a:t>confié</a:t>
            </a:r>
            <a:r>
              <a:rPr lang="en-US" baseline="0" dirty="0" smtClean="0"/>
              <a:t> </a:t>
            </a:r>
            <a:r>
              <a:rPr lang="en-US" baseline="0" dirty="0" err="1" smtClean="0"/>
              <a:t>une</a:t>
            </a:r>
            <a:r>
              <a:rPr lang="en-US" baseline="0" dirty="0" smtClean="0"/>
              <a:t> </a:t>
            </a:r>
            <a:r>
              <a:rPr lang="en-US" baseline="0" dirty="0" err="1" smtClean="0"/>
              <a:t>collègue</a:t>
            </a:r>
            <a:r>
              <a:rPr lang="en-US" baseline="0" dirty="0" smtClean="0"/>
              <a:t> du </a:t>
            </a:r>
            <a:r>
              <a:rPr lang="en-US" baseline="0" dirty="0" err="1" smtClean="0"/>
              <a:t>Ministère</a:t>
            </a:r>
            <a:r>
              <a:rPr lang="en-US" baseline="0" dirty="0" smtClean="0"/>
              <a:t> </a:t>
            </a:r>
            <a:r>
              <a:rPr lang="en-US" baseline="0" dirty="0" err="1" smtClean="0"/>
              <a:t>impliquée</a:t>
            </a:r>
            <a:r>
              <a:rPr lang="en-US" baseline="0" dirty="0" smtClean="0"/>
              <a:t> </a:t>
            </a:r>
            <a:r>
              <a:rPr lang="en-US" baseline="0" dirty="0" err="1" smtClean="0"/>
              <a:t>dans</a:t>
            </a:r>
            <a:r>
              <a:rPr lang="en-US" baseline="0" dirty="0" smtClean="0"/>
              <a:t> la redaction de </a:t>
            </a:r>
            <a:r>
              <a:rPr lang="en-US" baseline="0" dirty="0" err="1" smtClean="0"/>
              <a:t>ce</a:t>
            </a:r>
            <a:r>
              <a:rPr lang="en-US" baseline="0" dirty="0" smtClean="0"/>
              <a:t> curriculum: “Bien </a:t>
            </a:r>
            <a:r>
              <a:rPr lang="en-US" baseline="0" dirty="0" err="1" smtClean="0"/>
              <a:t>sûr</a:t>
            </a:r>
            <a:r>
              <a:rPr lang="en-US" baseline="0" dirty="0" smtClean="0"/>
              <a:t>, nous </a:t>
            </a:r>
            <a:r>
              <a:rPr lang="en-US" baseline="0" dirty="0" err="1" smtClean="0"/>
              <a:t>avons</a:t>
            </a:r>
            <a:r>
              <a:rPr lang="en-US" baseline="0" dirty="0" smtClean="0"/>
              <a:t> </a:t>
            </a:r>
            <a:r>
              <a:rPr lang="en-US" baseline="0" dirty="0" err="1" smtClean="0"/>
              <a:t>été</a:t>
            </a:r>
            <a:r>
              <a:rPr lang="en-US" baseline="0" dirty="0" smtClean="0"/>
              <a:t> inspires par les </a:t>
            </a:r>
            <a:r>
              <a:rPr lang="en-US" baseline="0" dirty="0" err="1" smtClean="0"/>
              <a:t>idées</a:t>
            </a:r>
            <a:r>
              <a:rPr lang="en-US" baseline="0" dirty="0" smtClean="0"/>
              <a:t> du CARAP”.</a:t>
            </a:r>
            <a:endParaRPr lang="en-US" dirty="0" smtClean="0"/>
          </a:p>
          <a:p>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D315D8A8-AE4B-4E0D-9A10-372C8278BA26}" type="slidenum">
              <a:rPr lang="de-DE" smtClean="0"/>
              <a:pPr>
                <a:defRPr/>
              </a:pPr>
              <a:t>20</a:t>
            </a:fld>
            <a:endParaRPr lang="de-DE"/>
          </a:p>
        </p:txBody>
      </p:sp>
    </p:spTree>
    <p:extLst>
      <p:ext uri="{BB962C8B-B14F-4D97-AF65-F5344CB8AC3E}">
        <p14:creationId xmlns:p14="http://schemas.microsoft.com/office/powerpoint/2010/main" val="91538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restons dans le domaine des initiatives des autorités éducatives. Avec maintenant des initiatives relevant de la recherche, de l’expérimentation,</a:t>
            </a:r>
            <a:r>
              <a:rPr lang="fr-FR" baseline="0" dirty="0" smtClean="0"/>
              <a:t> avec en particulier </a:t>
            </a:r>
            <a:r>
              <a:rPr lang="fr-FR" dirty="0" smtClean="0"/>
              <a:t>les demandes qui peuvent être faites de remise de rapports aux autorités.</a:t>
            </a:r>
          </a:p>
          <a:p>
            <a:r>
              <a:rPr lang="fr-FR" dirty="0" smtClean="0"/>
              <a:t>&gt;&gt; Elles apparaissent relativement rares</a:t>
            </a:r>
            <a:r>
              <a:rPr lang="fr-FR" baseline="0" dirty="0" smtClean="0"/>
              <a:t>. Peut-être parce que les autorités peuvent souvent s’appuyer sur des recherches  déjà effectuées, ou parce qu’elles utilisent un moyen indirect d’orienter les recherches: celui des financements accordés ou non à des demandes provenant, par exemple, des universités.</a:t>
            </a:r>
          </a:p>
          <a:p>
            <a:r>
              <a:rPr lang="fr-FR" baseline="0" dirty="0" smtClean="0"/>
              <a:t>Quelques exemples:</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21</a:t>
            </a:fld>
            <a:endParaRPr lang="fr-FR" altLang="fr-FR"/>
          </a:p>
        </p:txBody>
      </p:sp>
    </p:spTree>
    <p:extLst>
      <p:ext uri="{BB962C8B-B14F-4D97-AF65-F5344CB8AC3E}">
        <p14:creationId xmlns:p14="http://schemas.microsoft.com/office/powerpoint/2010/main" val="3616676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Luxembourg: L’expérimentation continue par le biais de la formation continue.</a:t>
            </a:r>
          </a:p>
          <a:p>
            <a:r>
              <a:rPr lang="fr-FR" dirty="0" smtClean="0"/>
              <a:t>&gt;&gt; Tessin:  Le plan d’études est entré en vigueur cette année et sera testé au cours des prochaines 4 années, où aura lieu une révision éventuelle.</a:t>
            </a:r>
          </a:p>
          <a:p>
            <a:r>
              <a:rPr lang="fr-FR" dirty="0" smtClean="0"/>
              <a:t>&gt;&gt; En Catalogne, quoique l’</a:t>
            </a:r>
            <a:r>
              <a:rPr lang="fr-FR" dirty="0" err="1" smtClean="0"/>
              <a:t>EaL</a:t>
            </a:r>
            <a:r>
              <a:rPr lang="fr-FR" dirty="0" smtClean="0"/>
              <a:t> soit dans les programmes, les</a:t>
            </a:r>
            <a:r>
              <a:rPr lang="fr-FR" baseline="0" dirty="0" smtClean="0"/>
              <a:t> réalisations concrètes en classe sont rares. Et les autorités éducatives ont contribué activement … à un projet d’intercompréhension européen (</a:t>
            </a:r>
            <a:r>
              <a:rPr lang="fr-FR" baseline="0" dirty="0" err="1" smtClean="0"/>
              <a:t>Euromania</a:t>
            </a:r>
            <a:r>
              <a:rPr lang="fr-FR" baseline="0" dirty="0" smtClean="0"/>
              <a:t>)</a:t>
            </a:r>
          </a:p>
          <a:p>
            <a:r>
              <a:rPr lang="fr-FR" baseline="0" dirty="0" smtClean="0"/>
              <a:t>&gt;&gt; Le Conseil de l’Education flamande de Belgique a demandé une méta-analyse a propos des travaux donnant des indications sur l’évaluation de l’éveil aux langues. La publication date de 2011, mais est peu connue (pourtant, sa lecture donne l’occasion d’un très bel exercice d’intercompréhension entre langues germaniques!)… En conclusion: auteurs recommandent l’introduction de l’</a:t>
            </a:r>
            <a:r>
              <a:rPr lang="fr-FR" baseline="0" dirty="0" err="1" smtClean="0"/>
              <a:t>EaL</a:t>
            </a:r>
            <a:r>
              <a:rPr lang="fr-FR" baseline="0" dirty="0" smtClean="0"/>
              <a:t>… (le titre signifie : « C’est chouette, professeur, elle parle ma langue! »)</a:t>
            </a:r>
            <a:br>
              <a:rPr lang="fr-FR" baseline="0" dirty="0" smtClean="0"/>
            </a:br>
            <a:r>
              <a:rPr lang="fr-FR" dirty="0" smtClean="0"/>
              <a:t>&gt;&gt; Je termine sur une perspective d’avenir : il y a un accord du Ministre de l'éducation de la Dominique pour implanter un projet d'éveil aux langues à l'école primaire, et donc pour une étude préalable. </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22</a:t>
            </a:fld>
            <a:endParaRPr lang="fr-FR" altLang="fr-FR"/>
          </a:p>
        </p:txBody>
      </p:sp>
    </p:spTree>
    <p:extLst>
      <p:ext uri="{BB962C8B-B14F-4D97-AF65-F5344CB8AC3E}">
        <p14:creationId xmlns:p14="http://schemas.microsoft.com/office/powerpoint/2010/main" val="2247373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qui nous vaut un petit voyage imaginaire nous permettant de situer ce pays.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23</a:t>
            </a:fld>
            <a:endParaRPr lang="fr-FR" altLang="fr-FR"/>
          </a:p>
        </p:txBody>
      </p:sp>
    </p:spTree>
    <p:extLst>
      <p:ext uri="{BB962C8B-B14F-4D97-AF65-F5344CB8AC3E}">
        <p14:creationId xmlns:p14="http://schemas.microsoft.com/office/powerpoint/2010/main" val="238925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rester dans le domaine de la recherche, mais changer l’origine de l’initiative. Il s’agit maintenant d’initiatives individuelles ou collectives “non-officielles” </a:t>
            </a:r>
          </a:p>
          <a:p>
            <a:r>
              <a:rPr lang="fr-FR" dirty="0" smtClean="0"/>
              <a:t>… </a:t>
            </a:r>
          </a:p>
          <a:p>
            <a:r>
              <a:rPr lang="fr-FR" dirty="0" smtClean="0"/>
              <a:t>&gt;&gt; En fonction de la nature du domaine, la formulation dans le questionnaire était légèrement différente,</a:t>
            </a:r>
            <a:r>
              <a:rPr lang="fr-FR" baseline="0" dirty="0" smtClean="0"/>
              <a:t> moins focalisée sur l’expérimentation. </a:t>
            </a:r>
            <a:endParaRPr lang="fr-FR" i="1" baseline="0" dirty="0" smtClean="0"/>
          </a:p>
          <a:p>
            <a:r>
              <a:rPr lang="fr-FR" i="1" baseline="0" dirty="0" smtClean="0"/>
              <a:t>…</a:t>
            </a:r>
          </a:p>
          <a:p>
            <a:r>
              <a:rPr lang="fr-FR" baseline="0" dirty="0" smtClean="0"/>
              <a:t>Donc, on parlera simplement de projets de recherche.</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24</a:t>
            </a:fld>
            <a:endParaRPr lang="fr-FR" altLang="fr-FR"/>
          </a:p>
        </p:txBody>
      </p:sp>
    </p:spTree>
    <p:extLst>
      <p:ext uri="{BB962C8B-B14F-4D97-AF65-F5344CB8AC3E}">
        <p14:creationId xmlns:p14="http://schemas.microsoft.com/office/powerpoint/2010/main" val="344139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Dans</a:t>
            </a:r>
            <a:r>
              <a:rPr lang="en-US" dirty="0" smtClean="0"/>
              <a:t> </a:t>
            </a:r>
            <a:r>
              <a:rPr lang="en-US" dirty="0" err="1" smtClean="0"/>
              <a:t>notre</a:t>
            </a:r>
            <a:r>
              <a:rPr lang="en-US" dirty="0" smtClean="0"/>
              <a:t> corpus (questionnaires,</a:t>
            </a:r>
            <a:r>
              <a:rPr lang="en-US" baseline="0" dirty="0" smtClean="0"/>
              <a:t> abstracts du </a:t>
            </a:r>
            <a:r>
              <a:rPr lang="en-US" baseline="0" dirty="0" err="1" smtClean="0"/>
              <a:t>congrès</a:t>
            </a:r>
            <a:r>
              <a:rPr lang="en-US" baseline="0" dirty="0" smtClean="0"/>
              <a:t>, </a:t>
            </a:r>
            <a:r>
              <a:rPr lang="en-US" baseline="0" dirty="0" err="1" smtClean="0"/>
              <a:t>autres</a:t>
            </a:r>
            <a:r>
              <a:rPr lang="en-US" baseline="0" dirty="0" smtClean="0"/>
              <a:t> publications) n</a:t>
            </a:r>
            <a:r>
              <a:rPr lang="en-US" dirty="0" smtClean="0"/>
              <a:t>ous </a:t>
            </a:r>
            <a:r>
              <a:rPr lang="en-US" dirty="0" err="1" smtClean="0"/>
              <a:t>avons</a:t>
            </a:r>
            <a:r>
              <a:rPr lang="en-US" dirty="0" smtClean="0"/>
              <a:t> </a:t>
            </a:r>
            <a:r>
              <a:rPr lang="en-US" dirty="0" err="1" smtClean="0"/>
              <a:t>trouvé</a:t>
            </a:r>
            <a:r>
              <a:rPr lang="en-US" dirty="0" smtClean="0"/>
              <a:t> des </a:t>
            </a:r>
            <a:r>
              <a:rPr lang="en-US" dirty="0" err="1" smtClean="0"/>
              <a:t>références</a:t>
            </a:r>
            <a:r>
              <a:rPr lang="en-US" dirty="0" smtClean="0"/>
              <a:t> à des </a:t>
            </a:r>
            <a:r>
              <a:rPr lang="en-US" dirty="0" err="1" smtClean="0"/>
              <a:t>recherches</a:t>
            </a:r>
            <a:r>
              <a:rPr lang="en-US" dirty="0" smtClean="0"/>
              <a:t> </a:t>
            </a:r>
            <a:r>
              <a:rPr lang="en-US" dirty="0" err="1" smtClean="0"/>
              <a:t>traitant</a:t>
            </a:r>
            <a:r>
              <a:rPr lang="en-US" dirty="0" smtClean="0"/>
              <a:t> de </a:t>
            </a:r>
            <a:r>
              <a:rPr lang="en-US" dirty="0" err="1" smtClean="0"/>
              <a:t>l’éveil</a:t>
            </a:r>
            <a:r>
              <a:rPr lang="en-US" dirty="0" smtClean="0"/>
              <a:t> aux </a:t>
            </a:r>
            <a:r>
              <a:rPr lang="en-US" dirty="0" err="1" smtClean="0"/>
              <a:t>langues</a:t>
            </a:r>
            <a:r>
              <a:rPr lang="en-US" dirty="0" smtClean="0"/>
              <a:t> </a:t>
            </a:r>
            <a:r>
              <a:rPr lang="en-US" dirty="0" err="1" smtClean="0"/>
              <a:t>dans</a:t>
            </a:r>
            <a:r>
              <a:rPr lang="en-US" dirty="0" smtClean="0"/>
              <a:t> </a:t>
            </a:r>
            <a:r>
              <a:rPr lang="en-US" dirty="0" err="1" smtClean="0"/>
              <a:t>une</a:t>
            </a:r>
            <a:r>
              <a:rPr lang="en-US" dirty="0" smtClean="0"/>
              <a:t> </a:t>
            </a:r>
            <a:r>
              <a:rPr lang="en-US" dirty="0" err="1" smtClean="0"/>
              <a:t>vingtaine</a:t>
            </a:r>
            <a:r>
              <a:rPr lang="en-US" dirty="0" smtClean="0"/>
              <a:t> de pays.</a:t>
            </a:r>
          </a:p>
          <a:p>
            <a:r>
              <a:rPr lang="en-US" dirty="0" smtClean="0"/>
              <a:t>La </a:t>
            </a:r>
            <a:r>
              <a:rPr lang="en-US" dirty="0" err="1" smtClean="0"/>
              <a:t>quantité</a:t>
            </a:r>
            <a:r>
              <a:rPr lang="en-US" dirty="0" smtClean="0"/>
              <a:t> </a:t>
            </a:r>
            <a:r>
              <a:rPr lang="en-US" dirty="0" err="1" smtClean="0"/>
              <a:t>d’information</a:t>
            </a:r>
            <a:r>
              <a:rPr lang="en-US" dirty="0" smtClean="0"/>
              <a:t> </a:t>
            </a:r>
            <a:r>
              <a:rPr lang="en-US" dirty="0" err="1" smtClean="0"/>
              <a:t>collectée</a:t>
            </a:r>
            <a:r>
              <a:rPr lang="en-US" dirty="0" smtClean="0"/>
              <a:t> à </a:t>
            </a:r>
            <a:r>
              <a:rPr lang="en-US" dirty="0" err="1" smtClean="0"/>
              <a:t>ce</a:t>
            </a:r>
            <a:r>
              <a:rPr lang="en-US" dirty="0" smtClean="0"/>
              <a:t> </a:t>
            </a:r>
            <a:r>
              <a:rPr lang="en-US" dirty="0" err="1" smtClean="0"/>
              <a:t>sujet</a:t>
            </a:r>
            <a:r>
              <a:rPr lang="en-US" baseline="0" dirty="0" smtClean="0"/>
              <a:t> </a:t>
            </a:r>
            <a:r>
              <a:rPr lang="en-US" baseline="0" dirty="0" err="1" smtClean="0"/>
              <a:t>est</a:t>
            </a:r>
            <a:r>
              <a:rPr lang="en-US" baseline="0" dirty="0" smtClean="0"/>
              <a:t> </a:t>
            </a:r>
            <a:r>
              <a:rPr lang="en-US" baseline="0" dirty="0" err="1" smtClean="0"/>
              <a:t>simplement</a:t>
            </a:r>
            <a:r>
              <a:rPr lang="en-US" baseline="0" dirty="0" smtClean="0"/>
              <a:t> … </a:t>
            </a:r>
            <a:r>
              <a:rPr lang="en-US" baseline="0" dirty="0" err="1" smtClean="0"/>
              <a:t>désespérante</a:t>
            </a:r>
            <a:r>
              <a:rPr lang="en-US" baseline="0" dirty="0" smtClean="0"/>
              <a:t>. </a:t>
            </a:r>
            <a:r>
              <a:rPr lang="en-US" baseline="0" dirty="0" err="1" smtClean="0"/>
              <a:t>Parce</a:t>
            </a:r>
            <a:r>
              <a:rPr lang="en-US" baseline="0" dirty="0" smtClean="0"/>
              <a:t> </a:t>
            </a:r>
            <a:r>
              <a:rPr lang="en-US" baseline="0" dirty="0" err="1" smtClean="0"/>
              <a:t>qu’il</a:t>
            </a:r>
            <a:r>
              <a:rPr lang="en-US" baseline="0" dirty="0" smtClean="0"/>
              <a:t> </a:t>
            </a:r>
            <a:r>
              <a:rPr lang="en-US" baseline="0" dirty="0" err="1" smtClean="0"/>
              <a:t>est</a:t>
            </a:r>
            <a:r>
              <a:rPr lang="en-US" baseline="0" dirty="0" smtClean="0"/>
              <a:t> impossible </a:t>
            </a:r>
            <a:r>
              <a:rPr lang="en-US" baseline="0" dirty="0" err="1" smtClean="0"/>
              <a:t>d’en</a:t>
            </a:r>
            <a:r>
              <a:rPr lang="en-US" baseline="0" dirty="0" smtClean="0"/>
              <a:t> </a:t>
            </a:r>
            <a:r>
              <a:rPr lang="en-US" baseline="0" dirty="0" err="1" smtClean="0"/>
              <a:t>fournir</a:t>
            </a:r>
            <a:r>
              <a:rPr lang="en-US" baseline="0" dirty="0" smtClean="0"/>
              <a:t> </a:t>
            </a:r>
            <a:r>
              <a:rPr lang="en-US" baseline="0" dirty="0" err="1" smtClean="0"/>
              <a:t>une</a:t>
            </a:r>
            <a:r>
              <a:rPr lang="en-US" baseline="0" dirty="0" smtClean="0"/>
              <a:t> </a:t>
            </a:r>
            <a:r>
              <a:rPr lang="en-US" baseline="0" dirty="0" err="1" smtClean="0"/>
              <a:t>vue</a:t>
            </a:r>
            <a:r>
              <a:rPr lang="en-US" baseline="0" dirty="0" smtClean="0"/>
              <a:t> </a:t>
            </a:r>
            <a:r>
              <a:rPr lang="en-US" baseline="0" dirty="0" err="1" smtClean="0"/>
              <a:t>d’ensemble</a:t>
            </a:r>
            <a:r>
              <a:rPr lang="en-US" baseline="0" dirty="0" smtClean="0"/>
              <a:t> adequate.</a:t>
            </a:r>
          </a:p>
          <a:p>
            <a:r>
              <a:rPr lang="en-US" baseline="0" dirty="0" smtClean="0"/>
              <a:t>Nous </a:t>
            </a:r>
            <a:r>
              <a:rPr lang="en-US" baseline="0" dirty="0" err="1" smtClean="0"/>
              <a:t>nous</a:t>
            </a:r>
            <a:r>
              <a:rPr lang="en-US" baseline="0" dirty="0" smtClean="0"/>
              <a:t> </a:t>
            </a:r>
            <a:r>
              <a:rPr lang="en-US" baseline="0" dirty="0" err="1" smtClean="0"/>
              <a:t>contenterons</a:t>
            </a:r>
            <a:r>
              <a:rPr lang="en-US" baseline="0" dirty="0" smtClean="0"/>
              <a:t> </a:t>
            </a:r>
            <a:r>
              <a:rPr lang="en-US" baseline="0" dirty="0" err="1" smtClean="0"/>
              <a:t>donc</a:t>
            </a:r>
            <a:r>
              <a:rPr lang="en-US" baseline="0" dirty="0" smtClean="0"/>
              <a:t> de </a:t>
            </a:r>
            <a:r>
              <a:rPr lang="en-US" baseline="0" dirty="0" err="1" smtClean="0"/>
              <a:t>quelques</a:t>
            </a:r>
            <a:r>
              <a:rPr lang="en-US" baseline="0" dirty="0" smtClean="0"/>
              <a:t> </a:t>
            </a:r>
            <a:r>
              <a:rPr lang="en-US" baseline="0" dirty="0" err="1" smtClean="0"/>
              <a:t>exemples</a:t>
            </a:r>
            <a:r>
              <a:rPr lang="en-US" baseline="0" dirty="0" smtClean="0"/>
              <a:t> diversifies, </a:t>
            </a:r>
            <a:r>
              <a:rPr lang="en-US" baseline="0" dirty="0" err="1" smtClean="0"/>
              <a:t>accompagnés</a:t>
            </a:r>
            <a:r>
              <a:rPr lang="en-US" baseline="0" dirty="0" smtClean="0"/>
              <a:t> de </a:t>
            </a:r>
            <a:r>
              <a:rPr lang="en-US" baseline="0" dirty="0" err="1" smtClean="0"/>
              <a:t>quelques</a:t>
            </a:r>
            <a:r>
              <a:rPr lang="en-US" baseline="0" dirty="0" smtClean="0"/>
              <a:t> mots </a:t>
            </a:r>
            <a:r>
              <a:rPr lang="en-US" baseline="0" dirty="0" err="1" smtClean="0"/>
              <a:t>clés</a:t>
            </a:r>
            <a:r>
              <a:rPr lang="en-US" baseline="0" dirty="0" smtClean="0"/>
              <a:t>, </a:t>
            </a:r>
            <a:r>
              <a:rPr lang="en-US" baseline="0" dirty="0" err="1" smtClean="0"/>
              <a:t>dans</a:t>
            </a:r>
            <a:r>
              <a:rPr lang="en-US" baseline="0" dirty="0" smtClean="0"/>
              <a:t> le but de “donner </a:t>
            </a:r>
            <a:r>
              <a:rPr lang="en-US" baseline="0" dirty="0" err="1" smtClean="0"/>
              <a:t>une</a:t>
            </a:r>
            <a:r>
              <a:rPr lang="en-US" baseline="0" dirty="0" smtClean="0"/>
              <a:t> idée” de la </a:t>
            </a:r>
            <a:r>
              <a:rPr lang="en-US" baseline="0" dirty="0" err="1" smtClean="0"/>
              <a:t>richesse</a:t>
            </a:r>
            <a:r>
              <a:rPr lang="en-US" baseline="0" dirty="0" smtClean="0"/>
              <a:t> et de la </a:t>
            </a:r>
            <a:r>
              <a:rPr lang="en-US" baseline="0" dirty="0" err="1" smtClean="0"/>
              <a:t>variété</a:t>
            </a:r>
            <a:r>
              <a:rPr lang="en-US" baseline="0" dirty="0" smtClean="0"/>
              <a:t> de </a:t>
            </a:r>
            <a:r>
              <a:rPr lang="en-US" baseline="0" dirty="0" err="1" smtClean="0"/>
              <a:t>ces</a:t>
            </a:r>
            <a:r>
              <a:rPr lang="en-US" baseline="0" dirty="0" smtClean="0"/>
              <a:t> </a:t>
            </a:r>
            <a:r>
              <a:rPr lang="en-US" baseline="0" dirty="0" err="1" smtClean="0"/>
              <a:t>recherches</a:t>
            </a:r>
            <a:r>
              <a:rPr lang="en-US" baseline="0" dirty="0" smtClean="0"/>
              <a:t>.</a:t>
            </a:r>
            <a:endParaRPr lang="en-US" dirty="0" smtClean="0"/>
          </a:p>
          <a:p>
            <a:endParaRPr lang="en-US" dirty="0" smtClean="0"/>
          </a:p>
          <a:p>
            <a:endParaRPr lang="en-US"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25</a:t>
            </a:fld>
            <a:endParaRPr lang="fr-FR" altLang="fr-FR"/>
          </a:p>
        </p:txBody>
      </p:sp>
    </p:spTree>
    <p:extLst>
      <p:ext uri="{BB962C8B-B14F-4D97-AF65-F5344CB8AC3E}">
        <p14:creationId xmlns:p14="http://schemas.microsoft.com/office/powerpoint/2010/main" val="989658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japon: 7 projets récemment terminés ou en cours, financés par des organisations nationales de soutien à la recherche. Essentiellement dans le domaine des matériaux didactiques, des attitudes et compétences des enseignants.</a:t>
            </a:r>
          </a:p>
          <a:p>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&gt;&gt; Galice : Santiago de </a:t>
            </a:r>
            <a:r>
              <a:rPr lang="fr-FR" dirty="0" err="1" smtClean="0"/>
              <a:t>Compostela</a:t>
            </a:r>
            <a:r>
              <a:rPr lang="fr-FR" dirty="0" smtClean="0"/>
              <a:t> , élèves de 3 à 5 ans, travail sur la  langue des signes espagnole et Braille pour introduire la notion de diversité linguistique.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smtClean="0"/>
              <a:t>&gt;&gt; Allemagne : Ce n’est pas l’éveil aux langues en tant que tel qui est un objet de recherche.</a:t>
            </a:r>
            <a:r>
              <a:rPr lang="fr-FR" baseline="0" dirty="0" smtClean="0"/>
              <a:t> Il est d’ailleurs largement méconnu. </a:t>
            </a:r>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Mais des activités de type éveil aux langues sont vues comme une manière possible de soutenir les apprenants issus de la migration. Cela a donné et donne lieu à plusieurs projets universitaires financés par des institutions éducatives officielles. C’est une orientation de recherche en plein développement.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FR" baseline="0" dirty="0" smtClean="0"/>
              <a:t>&gt;&gt; Slovaquie: Avec le soutien de la FIPF (Fédération internationale des professeurs de français) – Recherche sur l’introduction des approches plurielles dans le contexte slovaque. </a:t>
            </a:r>
            <a:endParaRPr lang="fr-FR"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26</a:t>
            </a:fld>
            <a:endParaRPr lang="fr-FR" altLang="fr-FR"/>
          </a:p>
        </p:txBody>
      </p:sp>
    </p:spTree>
    <p:extLst>
      <p:ext uri="{BB962C8B-B14F-4D97-AF65-F5344CB8AC3E}">
        <p14:creationId xmlns:p14="http://schemas.microsoft.com/office/powerpoint/2010/main" val="1598789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Canada : 4 projets en cours, </a:t>
            </a:r>
          </a:p>
          <a:p>
            <a:r>
              <a:rPr lang="fr-FR" dirty="0" smtClean="0"/>
              <a:t>Traitant des migrants, des autochtones, avec des mots clés tels que : albums multilingues, </a:t>
            </a:r>
            <a:r>
              <a:rPr lang="fr-FR" dirty="0" err="1" smtClean="0"/>
              <a:t>multilitéracie</a:t>
            </a:r>
            <a:r>
              <a:rPr lang="fr-FR" dirty="0" smtClean="0"/>
              <a:t>, </a:t>
            </a:r>
            <a:r>
              <a:rPr lang="fr-FR" dirty="0" err="1" smtClean="0"/>
              <a:t>multimodalité</a:t>
            </a:r>
            <a:r>
              <a:rPr lang="fr-FR" dirty="0" smtClean="0"/>
              <a:t>,</a:t>
            </a:r>
            <a:r>
              <a:rPr lang="fr-FR" baseline="0" dirty="0" smtClean="0"/>
              <a:t> </a:t>
            </a:r>
            <a:r>
              <a:rPr lang="fr-FR" baseline="0" dirty="0" err="1" smtClean="0"/>
              <a:t>théatre</a:t>
            </a:r>
            <a:r>
              <a:rPr lang="fr-FR" baseline="0" dirty="0" smtClean="0"/>
              <a:t>, activités scolaires et extrascolaires, formation des enseignants, histoires familiales, échec scolaire…</a:t>
            </a:r>
            <a:endParaRPr lang="fr-FR" dirty="0" smtClean="0"/>
          </a:p>
          <a:p>
            <a:endParaRPr lang="fr-FR" dirty="0" smtClean="0"/>
          </a:p>
          <a:p>
            <a:r>
              <a:rPr lang="fr-FR" dirty="0" smtClean="0"/>
              <a:t>&gt;&gt; Le réseau </a:t>
            </a:r>
            <a:r>
              <a:rPr lang="en-US" dirty="0" smtClean="0"/>
              <a:t>DELANOBA (“Le </a:t>
            </a:r>
            <a:r>
              <a:rPr lang="en-US" dirty="0" err="1" smtClean="0"/>
              <a:t>développement</a:t>
            </a:r>
            <a:r>
              <a:rPr lang="en-US" dirty="0" smtClean="0"/>
              <a:t> de </a:t>
            </a:r>
            <a:r>
              <a:rPr lang="en-US" dirty="0" err="1" smtClean="0"/>
              <a:t>l’éveil</a:t>
            </a:r>
            <a:r>
              <a:rPr lang="en-US" dirty="0" smtClean="0"/>
              <a:t> aux </a:t>
            </a:r>
            <a:r>
              <a:rPr lang="en-US" dirty="0" err="1" smtClean="0"/>
              <a:t>langues</a:t>
            </a:r>
            <a:r>
              <a:rPr lang="en-US" dirty="0" smtClean="0"/>
              <a:t> </a:t>
            </a:r>
            <a:r>
              <a:rPr lang="en-US" dirty="0" err="1" smtClean="0"/>
              <a:t>dans</a:t>
            </a:r>
            <a:r>
              <a:rPr lang="en-US" dirty="0" smtClean="0"/>
              <a:t> les pays Nordiques et </a:t>
            </a:r>
            <a:r>
              <a:rPr lang="en-US" dirty="0" err="1" smtClean="0"/>
              <a:t>baltes</a:t>
            </a:r>
            <a:r>
              <a:rPr lang="en-US" dirty="0" smtClean="0"/>
              <a:t>”, 2013-2016) </a:t>
            </a:r>
            <a:r>
              <a:rPr lang="en-US" dirty="0" err="1" smtClean="0"/>
              <a:t>soutenu</a:t>
            </a:r>
            <a:r>
              <a:rPr lang="en-US" dirty="0" smtClean="0"/>
              <a:t> par le </a:t>
            </a:r>
            <a:r>
              <a:rPr lang="en-US" dirty="0" err="1" smtClean="0"/>
              <a:t>Conseil</a:t>
            </a:r>
            <a:r>
              <a:rPr lang="en-US" dirty="0" smtClean="0"/>
              <a:t> des ministers </a:t>
            </a:r>
            <a:r>
              <a:rPr lang="en-US" dirty="0" err="1" smtClean="0"/>
              <a:t>nordique</a:t>
            </a:r>
            <a:r>
              <a:rPr lang="en-US" dirty="0" smtClean="0"/>
              <a:t>, et </a:t>
            </a:r>
            <a:r>
              <a:rPr lang="en-US" dirty="0" err="1" smtClean="0"/>
              <a:t>coordonné</a:t>
            </a:r>
            <a:r>
              <a:rPr lang="en-US" dirty="0" smtClean="0"/>
              <a:t> par Petra </a:t>
            </a:r>
            <a:r>
              <a:rPr lang="en-US" dirty="0" err="1" smtClean="0"/>
              <a:t>Daryai</a:t>
            </a:r>
            <a:r>
              <a:rPr lang="en-US" dirty="0" smtClean="0"/>
              <a:t>-Hansen </a:t>
            </a:r>
            <a:endParaRPr lang="fr-FR" dirty="0" smtClean="0"/>
          </a:p>
          <a:p>
            <a:endParaRPr lang="fr-FR" dirty="0" smtClean="0"/>
          </a:p>
          <a:p>
            <a:r>
              <a:rPr lang="fr-FR" dirty="0" smtClean="0"/>
              <a:t>&gt;&gt; France : plusieurs initiatives surtout universitaires, impliquant des praticiens: représentations du multi-/plurilinguisme</a:t>
            </a:r>
            <a:r>
              <a:rPr lang="fr-FR" baseline="0" dirty="0" smtClean="0"/>
              <a:t> à l’école / pratiques professionnelles dans des classes multilingues / jeunes enfants migrants présentant des troubles de la communication </a:t>
            </a:r>
            <a:r>
              <a:rPr lang="en-US" dirty="0" smtClean="0"/>
              <a:t>/ </a:t>
            </a:r>
            <a:r>
              <a:rPr lang="en-US" dirty="0" err="1" smtClean="0"/>
              <a:t>plurilinguisme</a:t>
            </a:r>
            <a:r>
              <a:rPr lang="en-US" dirty="0" smtClean="0"/>
              <a:t> et </a:t>
            </a:r>
            <a:r>
              <a:rPr lang="en-US" dirty="0" err="1" smtClean="0"/>
              <a:t>matières</a:t>
            </a:r>
            <a:r>
              <a:rPr lang="en-US" dirty="0" smtClean="0"/>
              <a:t> </a:t>
            </a:r>
            <a:r>
              <a:rPr lang="en-US" dirty="0" err="1" smtClean="0"/>
              <a:t>scolaires</a:t>
            </a:r>
            <a:r>
              <a:rPr lang="en-US" dirty="0" smtClean="0"/>
              <a:t> – par </a:t>
            </a:r>
            <a:r>
              <a:rPr lang="en-US" dirty="0" err="1" smtClean="0"/>
              <a:t>exemple</a:t>
            </a:r>
            <a:r>
              <a:rPr lang="en-US" dirty="0" smtClean="0"/>
              <a:t> les </a:t>
            </a:r>
            <a:r>
              <a:rPr lang="en-US" dirty="0" err="1" smtClean="0"/>
              <a:t>mathématiques</a:t>
            </a:r>
            <a:r>
              <a:rPr lang="en-US" dirty="0" smtClean="0"/>
              <a:t>…</a:t>
            </a:r>
          </a:p>
          <a:p>
            <a:r>
              <a:rPr lang="en-US" sz="1200" kern="1200" dirty="0" smtClean="0">
                <a:solidFill>
                  <a:schemeClr val="tx1"/>
                </a:solidFill>
                <a:effectLst/>
                <a:latin typeface="Times New Roman" panose="02020603050405020304" pitchFamily="18" charset="0"/>
                <a:ea typeface="+mn-ea"/>
                <a:cs typeface="+mn-cs"/>
              </a:rPr>
              <a:t> </a:t>
            </a:r>
            <a:endParaRPr lang="fr-FR" dirty="0" smtClean="0"/>
          </a:p>
          <a:p>
            <a:r>
              <a:rPr lang="fr-FR" dirty="0" smtClean="0"/>
              <a:t>&gt;&gt; Portugal,</a:t>
            </a:r>
            <a:r>
              <a:rPr lang="fr-FR" baseline="0" dirty="0" smtClean="0"/>
              <a:t> Université d’Aveiro</a:t>
            </a:r>
            <a:r>
              <a:rPr lang="fr-FR" dirty="0" smtClean="0"/>
              <a:t/>
            </a:r>
            <a:br>
              <a:rPr lang="fr-FR" dirty="0" smtClean="0"/>
            </a:br>
            <a:r>
              <a:rPr lang="fr-FR" dirty="0" smtClean="0"/>
              <a:t>l’</a:t>
            </a:r>
            <a:r>
              <a:rPr lang="en-US" dirty="0" err="1" smtClean="0"/>
              <a:t>intercomprehension</a:t>
            </a:r>
            <a:r>
              <a:rPr lang="en-US" dirty="0" smtClean="0"/>
              <a:t> </a:t>
            </a:r>
            <a:r>
              <a:rPr lang="en-US" dirty="0" err="1" smtClean="0"/>
              <a:t>comme</a:t>
            </a:r>
            <a:r>
              <a:rPr lang="en-US" dirty="0" smtClean="0"/>
              <a:t> approches </a:t>
            </a:r>
            <a:r>
              <a:rPr lang="en-US" dirty="0" err="1" smtClean="0"/>
              <a:t>curriculaire</a:t>
            </a:r>
            <a:r>
              <a:rPr lang="en-US" dirty="0" smtClean="0"/>
              <a:t> à </a:t>
            </a:r>
            <a:r>
              <a:rPr lang="en-US" dirty="0" err="1" smtClean="0"/>
              <a:t>l’école</a:t>
            </a:r>
            <a:r>
              <a:rPr lang="en-US" dirty="0" smtClean="0"/>
              <a:t> </a:t>
            </a:r>
            <a:r>
              <a:rPr lang="en-US" dirty="0" err="1" smtClean="0"/>
              <a:t>primaire</a:t>
            </a:r>
            <a:r>
              <a:rPr lang="en-US" dirty="0" smtClean="0"/>
              <a:t> / </a:t>
            </a:r>
            <a:r>
              <a:rPr lang="fr-FR" dirty="0" smtClean="0"/>
              <a:t>les  représentations d’enseignants par rapport à un travail pédagogique avec les LCO dans les écoles  portugaises (équipe de recherche d'Aveiro et de Hambourg)</a:t>
            </a:r>
            <a:r>
              <a:rPr lang="fr-FR" baseline="0" dirty="0" smtClean="0"/>
              <a:t> / pratiques de </a:t>
            </a:r>
            <a:r>
              <a:rPr lang="fr-FR" baseline="0" dirty="0" err="1" smtClean="0"/>
              <a:t>littéracie</a:t>
            </a:r>
            <a:r>
              <a:rPr lang="fr-FR" baseline="0" dirty="0" smtClean="0"/>
              <a:t> multilingue / méta-analyse portant sur 40 mémoires de master.</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27</a:t>
            </a:fld>
            <a:endParaRPr lang="fr-FR" altLang="fr-FR"/>
          </a:p>
        </p:txBody>
      </p:sp>
    </p:spTree>
    <p:extLst>
      <p:ext uri="{BB962C8B-B14F-4D97-AF65-F5344CB8AC3E}">
        <p14:creationId xmlns:p14="http://schemas.microsoft.com/office/powerpoint/2010/main" val="114154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mot seulement à propos des thèses et mémoires:</a:t>
            </a:r>
          </a:p>
          <a:p>
            <a:r>
              <a:rPr lang="fr-FR" dirty="0" smtClean="0"/>
              <a:t>Ce qui frappe, c’est la très grande différence</a:t>
            </a:r>
            <a:r>
              <a:rPr lang="fr-FR" baseline="0" dirty="0" smtClean="0"/>
              <a:t> qui existe dans le nombre de mémoires – en particulier de master – entre les pays.</a:t>
            </a:r>
          </a:p>
          <a:p>
            <a:r>
              <a:rPr lang="fr-FR" baseline="0" dirty="0" smtClean="0"/>
              <a:t>Le Portugal – avec l’Université d’Aveiro – est le pays qui présente le plus grand nombre de mémoires de master. Les collègues nous ont envoyé une liste de plus de 40 titres.</a:t>
            </a:r>
          </a:p>
          <a:p>
            <a:r>
              <a:rPr lang="fr-FR" baseline="0" dirty="0" smtClean="0"/>
              <a:t>La question est alors de savoir comment tirer le meilleur bénéfice de cette quantité d’expériences et de recherche, pour le contexte portugais certes, mais aussi, si possible, pour d’autres contextes dans lesquels moins de recherche a été entrepris.</a:t>
            </a:r>
          </a:p>
          <a:p>
            <a:r>
              <a:rPr lang="fr-FR" baseline="0" dirty="0" smtClean="0"/>
              <a:t>Nous avons vu déjà que nos collègues portugais sont conscients de cette occasion qui s’offre à eux et ont lancé un projet dans ce but.</a:t>
            </a:r>
            <a:endParaRPr lang="fr-FR" dirty="0" smtClean="0"/>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28</a:t>
            </a:fld>
            <a:endParaRPr lang="fr-FR" altLang="fr-FR"/>
          </a:p>
        </p:txBody>
      </p:sp>
    </p:spTree>
    <p:extLst>
      <p:ext uri="{BB962C8B-B14F-4D97-AF65-F5344CB8AC3E}">
        <p14:creationId xmlns:p14="http://schemas.microsoft.com/office/powerpoint/2010/main" val="237887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a:t>
            </a:r>
          </a:p>
          <a:p>
            <a:r>
              <a:rPr lang="fr-FR" dirty="0" smtClean="0"/>
              <a:t>&gt;&gt;</a:t>
            </a:r>
            <a:r>
              <a:rPr lang="fr-FR" baseline="0" dirty="0" smtClean="0"/>
              <a:t> Nous passons à présent à la formation des enseignants, en commençant à nouveau par les initiatives des autorités éducatives.</a:t>
            </a:r>
          </a:p>
          <a:p>
            <a:r>
              <a:rPr lang="fr-FR" baseline="0" dirty="0" smtClean="0"/>
              <a:t>&gt;&gt; Notons qu’il est souvent difficile, ici aussi, de distinguer entre initiatives des autorités éducatives et, disons, des institutions d’enseignement supérieur. </a:t>
            </a:r>
          </a:p>
          <a:p>
            <a:r>
              <a:rPr lang="fr-FR" baseline="0" dirty="0" smtClean="0"/>
              <a:t>En Suisse, la plupart des HEP ont introduit l’éveil aux langues dans leur programme de formation. Mais il faudrait savoir dans quelle mesure cela répond à une demande des autorités éducatives cantonales.</a:t>
            </a:r>
          </a:p>
          <a:p>
            <a:r>
              <a:rPr lang="fr-FR" baseline="0" dirty="0" smtClean="0"/>
              <a:t>C’est clairement le cas au Tessin.</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29</a:t>
            </a:fld>
            <a:endParaRPr lang="fr-FR" altLang="fr-FR"/>
          </a:p>
        </p:txBody>
      </p:sp>
    </p:spTree>
    <p:extLst>
      <p:ext uri="{BB962C8B-B14F-4D97-AF65-F5344CB8AC3E}">
        <p14:creationId xmlns:p14="http://schemas.microsoft.com/office/powerpoint/2010/main" val="263266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EE15C-F798-42A0-885E-AFB434DD9872}" type="slidenum">
              <a:rPr lang="fr-FR" altLang="fr-FR"/>
              <a:pPr/>
              <a:t>3</a:t>
            </a:fld>
            <a:endParaRPr lang="fr-FR" altLang="fr-FR"/>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GB" altLang="fr-FR" dirty="0" smtClean="0"/>
              <a:t>Les </a:t>
            </a:r>
            <a:r>
              <a:rPr lang="en-GB" altLang="fr-FR" dirty="0" err="1" smtClean="0"/>
              <a:t>limites</a:t>
            </a:r>
            <a:r>
              <a:rPr lang="en-GB" altLang="fr-FR" dirty="0" smtClean="0"/>
              <a:t>.</a:t>
            </a:r>
          </a:p>
          <a:p>
            <a:r>
              <a:rPr lang="en-GB" altLang="fr-FR" dirty="0" smtClean="0"/>
              <a:t>A propos de </a:t>
            </a:r>
            <a:r>
              <a:rPr lang="en-GB" altLang="fr-FR" dirty="0" err="1" smtClean="0"/>
              <a:t>l’exhaustivité</a:t>
            </a:r>
            <a:r>
              <a:rPr lang="en-GB" altLang="fr-FR" dirty="0" smtClean="0"/>
              <a:t>:</a:t>
            </a:r>
          </a:p>
          <a:p>
            <a:r>
              <a:rPr lang="en-GB" altLang="fr-FR" dirty="0" smtClean="0"/>
              <a:t>Il </a:t>
            </a:r>
            <a:r>
              <a:rPr lang="en-GB" altLang="fr-FR" dirty="0" err="1" smtClean="0"/>
              <a:t>est</a:t>
            </a:r>
            <a:r>
              <a:rPr lang="en-GB" altLang="fr-FR" dirty="0" smtClean="0"/>
              <a:t> </a:t>
            </a:r>
            <a:r>
              <a:rPr lang="en-GB" altLang="fr-FR" dirty="0" err="1" smtClean="0"/>
              <a:t>bien</a:t>
            </a:r>
            <a:r>
              <a:rPr lang="en-GB" altLang="fr-FR" dirty="0" smtClean="0"/>
              <a:t> </a:t>
            </a:r>
            <a:r>
              <a:rPr lang="en-GB" altLang="fr-FR" dirty="0" err="1" smtClean="0"/>
              <a:t>sûr</a:t>
            </a:r>
            <a:r>
              <a:rPr lang="en-GB" altLang="fr-FR" dirty="0" smtClean="0"/>
              <a:t> impossible de </a:t>
            </a:r>
            <a:r>
              <a:rPr lang="en-GB" altLang="fr-FR" dirty="0" err="1" smtClean="0"/>
              <a:t>collecter</a:t>
            </a:r>
            <a:r>
              <a:rPr lang="en-GB" altLang="fr-FR" dirty="0" smtClean="0"/>
              <a:t> des </a:t>
            </a:r>
            <a:r>
              <a:rPr lang="en-GB" altLang="fr-FR" dirty="0" err="1" smtClean="0"/>
              <a:t>informations</a:t>
            </a:r>
            <a:r>
              <a:rPr lang="en-GB" altLang="fr-FR" dirty="0" smtClean="0"/>
              <a:t> sur tout </a:t>
            </a:r>
            <a:r>
              <a:rPr lang="en-GB" altLang="fr-FR" dirty="0" err="1" smtClean="0"/>
              <a:t>ce</a:t>
            </a:r>
            <a:r>
              <a:rPr lang="en-GB" altLang="fr-FR" dirty="0" smtClean="0"/>
              <a:t> qui </a:t>
            </a:r>
            <a:r>
              <a:rPr lang="en-GB" altLang="fr-FR" dirty="0" err="1" smtClean="0"/>
              <a:t>peut</a:t>
            </a:r>
            <a:r>
              <a:rPr lang="en-GB" altLang="fr-FR" dirty="0" smtClean="0"/>
              <a:t> se passer </a:t>
            </a:r>
            <a:r>
              <a:rPr lang="en-GB" altLang="fr-FR" dirty="0" err="1" smtClean="0"/>
              <a:t>dans</a:t>
            </a:r>
            <a:r>
              <a:rPr lang="en-GB" altLang="fr-FR" dirty="0" smtClean="0"/>
              <a:t> le monde…</a:t>
            </a:r>
          </a:p>
          <a:p>
            <a:r>
              <a:rPr lang="en-GB" altLang="fr-FR" dirty="0" smtClean="0"/>
              <a:t>Notre source </a:t>
            </a:r>
            <a:r>
              <a:rPr lang="en-GB" altLang="fr-FR" dirty="0" err="1" smtClean="0"/>
              <a:t>principale</a:t>
            </a:r>
            <a:r>
              <a:rPr lang="en-GB" altLang="fr-FR" dirty="0" smtClean="0"/>
              <a:t> </a:t>
            </a:r>
            <a:r>
              <a:rPr lang="en-GB" altLang="fr-FR" dirty="0" err="1" smtClean="0"/>
              <a:t>d’information</a:t>
            </a:r>
            <a:r>
              <a:rPr lang="en-GB" altLang="fr-FR" dirty="0" smtClean="0"/>
              <a:t>: les </a:t>
            </a:r>
            <a:r>
              <a:rPr lang="en-GB" altLang="fr-FR" dirty="0" err="1" smtClean="0"/>
              <a:t>réponses</a:t>
            </a:r>
            <a:r>
              <a:rPr lang="en-GB" altLang="fr-FR" dirty="0" smtClean="0"/>
              <a:t> </a:t>
            </a:r>
            <a:r>
              <a:rPr lang="en-GB" altLang="fr-FR" dirty="0" err="1" smtClean="0"/>
              <a:t>reçues</a:t>
            </a:r>
            <a:r>
              <a:rPr lang="en-GB" altLang="fr-FR" dirty="0" smtClean="0"/>
              <a:t> à un questionnaire </a:t>
            </a:r>
            <a:r>
              <a:rPr lang="en-GB" altLang="fr-FR" dirty="0" err="1" smtClean="0"/>
              <a:t>envoyé</a:t>
            </a:r>
            <a:r>
              <a:rPr lang="en-GB" altLang="fr-FR" dirty="0" smtClean="0"/>
              <a:t> aux </a:t>
            </a:r>
            <a:r>
              <a:rPr lang="en-GB" altLang="fr-FR" dirty="0" err="1" smtClean="0"/>
              <a:t>membres</a:t>
            </a:r>
            <a:r>
              <a:rPr lang="en-GB" altLang="fr-FR" dirty="0" smtClean="0"/>
              <a:t> du </a:t>
            </a:r>
            <a:r>
              <a:rPr lang="en-GB" altLang="fr-FR" dirty="0" err="1" smtClean="0"/>
              <a:t>Comité</a:t>
            </a:r>
            <a:r>
              <a:rPr lang="en-GB" altLang="fr-FR" dirty="0" smtClean="0"/>
              <a:t> international </a:t>
            </a:r>
            <a:r>
              <a:rPr lang="en-GB" altLang="fr-FR" dirty="0" err="1" smtClean="0"/>
              <a:t>EDiLiC</a:t>
            </a:r>
            <a:r>
              <a:rPr lang="en-GB" altLang="fr-FR" dirty="0" smtClean="0"/>
              <a:t> et à </a:t>
            </a:r>
            <a:r>
              <a:rPr lang="en-GB" altLang="fr-FR" dirty="0" err="1" smtClean="0"/>
              <a:t>quelques</a:t>
            </a:r>
            <a:r>
              <a:rPr lang="en-GB" altLang="fr-FR" dirty="0" smtClean="0"/>
              <a:t> </a:t>
            </a:r>
            <a:r>
              <a:rPr lang="en-GB" altLang="fr-FR" dirty="0" err="1" smtClean="0"/>
              <a:t>autres</a:t>
            </a:r>
            <a:r>
              <a:rPr lang="en-GB" altLang="fr-FR" dirty="0" smtClean="0"/>
              <a:t> </a:t>
            </a:r>
            <a:r>
              <a:rPr lang="en-GB" altLang="fr-FR" dirty="0" err="1" smtClean="0"/>
              <a:t>personnes</a:t>
            </a:r>
            <a:r>
              <a:rPr lang="en-GB" altLang="fr-FR" dirty="0" smtClean="0"/>
              <a:t> (des </a:t>
            </a:r>
            <a:r>
              <a:rPr lang="en-GB" altLang="fr-FR" dirty="0" err="1" smtClean="0"/>
              <a:t>réponses</a:t>
            </a:r>
            <a:r>
              <a:rPr lang="en-GB" altLang="fr-FR" dirty="0" smtClean="0"/>
              <a:t> </a:t>
            </a:r>
            <a:r>
              <a:rPr lang="en-GB" altLang="fr-FR" dirty="0" err="1" smtClean="0"/>
              <a:t>sont</a:t>
            </a:r>
            <a:r>
              <a:rPr lang="en-GB" altLang="fr-FR" dirty="0" smtClean="0"/>
              <a:t> venues de 15 pays).</a:t>
            </a:r>
          </a:p>
          <a:p>
            <a:r>
              <a:rPr lang="en-GB" altLang="fr-FR" dirty="0" smtClean="0"/>
              <a:t>La </a:t>
            </a:r>
            <a:r>
              <a:rPr lang="en-GB" altLang="fr-FR" dirty="0" err="1" smtClean="0"/>
              <a:t>seconde</a:t>
            </a:r>
            <a:r>
              <a:rPr lang="en-GB" altLang="fr-FR" dirty="0" smtClean="0"/>
              <a:t> source, </a:t>
            </a:r>
            <a:r>
              <a:rPr lang="en-GB" altLang="fr-FR" dirty="0" err="1" smtClean="0"/>
              <a:t>ce</a:t>
            </a:r>
            <a:r>
              <a:rPr lang="en-GB" altLang="fr-FR" dirty="0" smtClean="0"/>
              <a:t> </a:t>
            </a:r>
            <a:r>
              <a:rPr lang="en-GB" altLang="fr-FR" dirty="0" err="1" smtClean="0"/>
              <a:t>sont</a:t>
            </a:r>
            <a:r>
              <a:rPr lang="en-GB" altLang="fr-FR" dirty="0" smtClean="0"/>
              <a:t> les </a:t>
            </a:r>
            <a:r>
              <a:rPr lang="en-GB" altLang="fr-FR" dirty="0" err="1" smtClean="0"/>
              <a:t>informations</a:t>
            </a:r>
            <a:r>
              <a:rPr lang="en-GB" altLang="fr-FR" dirty="0" smtClean="0"/>
              <a:t> </a:t>
            </a:r>
            <a:r>
              <a:rPr lang="en-GB" altLang="fr-FR" dirty="0" err="1" smtClean="0"/>
              <a:t>fournies</a:t>
            </a:r>
            <a:r>
              <a:rPr lang="en-GB" altLang="fr-FR" dirty="0" smtClean="0"/>
              <a:t> </a:t>
            </a:r>
            <a:r>
              <a:rPr lang="en-GB" altLang="fr-FR" dirty="0" err="1" smtClean="0"/>
              <a:t>dans</a:t>
            </a:r>
            <a:r>
              <a:rPr lang="en-GB" altLang="fr-FR" dirty="0" smtClean="0"/>
              <a:t> les résumés </a:t>
            </a:r>
            <a:r>
              <a:rPr lang="en-GB" altLang="fr-FR" dirty="0" err="1" smtClean="0"/>
              <a:t>envoyés</a:t>
            </a:r>
            <a:r>
              <a:rPr lang="en-GB" altLang="fr-FR" dirty="0" smtClean="0"/>
              <a:t> par les </a:t>
            </a:r>
            <a:r>
              <a:rPr lang="en-GB" altLang="fr-FR" dirty="0" err="1" smtClean="0"/>
              <a:t>intervenants</a:t>
            </a:r>
            <a:r>
              <a:rPr lang="en-GB" altLang="fr-FR" dirty="0" smtClean="0"/>
              <a:t> au present </a:t>
            </a:r>
            <a:r>
              <a:rPr lang="en-GB" altLang="fr-FR" dirty="0" err="1" smtClean="0"/>
              <a:t>congrès</a:t>
            </a:r>
            <a:endParaRPr lang="en-GB" altLang="fr-FR" dirty="0" smtClean="0"/>
          </a:p>
          <a:p>
            <a:r>
              <a:rPr lang="en-GB" altLang="fr-FR" dirty="0" smtClean="0"/>
              <a:t>Il </a:t>
            </a:r>
            <a:r>
              <a:rPr lang="en-GB" altLang="fr-FR" dirty="0" err="1" smtClean="0"/>
              <a:t>exise</a:t>
            </a:r>
            <a:r>
              <a:rPr lang="en-GB" altLang="fr-FR" dirty="0" smtClean="0"/>
              <a:t> </a:t>
            </a:r>
            <a:r>
              <a:rPr lang="en-GB" altLang="fr-FR" dirty="0" err="1" smtClean="0"/>
              <a:t>une</a:t>
            </a:r>
            <a:r>
              <a:rPr lang="en-GB" altLang="fr-FR" dirty="0" smtClean="0"/>
              <a:t> </a:t>
            </a:r>
            <a:r>
              <a:rPr lang="en-GB" altLang="fr-FR" dirty="0" err="1" smtClean="0"/>
              <a:t>troisième</a:t>
            </a:r>
            <a:r>
              <a:rPr lang="en-GB" altLang="fr-FR" dirty="0" smtClean="0"/>
              <a:t> source – </a:t>
            </a:r>
            <a:r>
              <a:rPr lang="en-GB" altLang="fr-FR" dirty="0" err="1" smtClean="0"/>
              <a:t>utilisée</a:t>
            </a:r>
            <a:r>
              <a:rPr lang="en-GB" altLang="fr-FR" dirty="0" smtClean="0"/>
              <a:t> de </a:t>
            </a:r>
            <a:r>
              <a:rPr lang="en-GB" altLang="fr-FR" dirty="0" err="1" smtClean="0"/>
              <a:t>façon</a:t>
            </a:r>
            <a:r>
              <a:rPr lang="en-GB" altLang="fr-FR" dirty="0" smtClean="0"/>
              <a:t> non </a:t>
            </a:r>
            <a:r>
              <a:rPr lang="en-GB" altLang="fr-FR" dirty="0" err="1" smtClean="0"/>
              <a:t>systématique</a:t>
            </a:r>
            <a:r>
              <a:rPr lang="en-GB" altLang="fr-FR" baseline="0" dirty="0" smtClean="0"/>
              <a:t> : </a:t>
            </a:r>
            <a:r>
              <a:rPr lang="en-GB" altLang="fr-FR" baseline="0" dirty="0" err="1" smtClean="0"/>
              <a:t>ce</a:t>
            </a:r>
            <a:r>
              <a:rPr lang="en-GB" altLang="fr-FR" baseline="0" dirty="0" smtClean="0"/>
              <a:t> que nous </a:t>
            </a:r>
            <a:r>
              <a:rPr lang="en-GB" altLang="fr-FR" baseline="0" dirty="0" err="1" smtClean="0"/>
              <a:t>pouvons</a:t>
            </a:r>
            <a:r>
              <a:rPr lang="en-GB" altLang="fr-FR" baseline="0" dirty="0" smtClean="0"/>
              <a:t> </a:t>
            </a:r>
            <a:r>
              <a:rPr lang="en-GB" altLang="fr-FR" baseline="0" dirty="0" err="1" smtClean="0"/>
              <a:t>apprendre</a:t>
            </a:r>
            <a:r>
              <a:rPr lang="en-GB" altLang="fr-FR" baseline="0" dirty="0" smtClean="0"/>
              <a:t> de la lecture </a:t>
            </a:r>
            <a:r>
              <a:rPr lang="en-GB" altLang="fr-FR" baseline="0" dirty="0" err="1" smtClean="0"/>
              <a:t>d’autres</a:t>
            </a:r>
            <a:r>
              <a:rPr lang="en-GB" altLang="fr-FR" baseline="0" dirty="0" smtClean="0"/>
              <a:t> publications.</a:t>
            </a:r>
          </a:p>
          <a:p>
            <a:r>
              <a:rPr lang="en-GB" altLang="fr-FR" baseline="0" dirty="0" smtClean="0"/>
              <a:t>Bien </a:t>
            </a:r>
            <a:r>
              <a:rPr lang="en-GB" altLang="fr-FR" baseline="0" dirty="0" err="1" smtClean="0"/>
              <a:t>sûr</a:t>
            </a:r>
            <a:r>
              <a:rPr lang="en-GB" altLang="fr-FR" baseline="0" dirty="0" smtClean="0"/>
              <a:t>, </a:t>
            </a:r>
            <a:r>
              <a:rPr lang="en-GB" altLang="fr-FR" baseline="0" dirty="0" err="1" smtClean="0"/>
              <a:t>d’autres</a:t>
            </a:r>
            <a:r>
              <a:rPr lang="en-GB" altLang="fr-FR" baseline="0" dirty="0" smtClean="0"/>
              <a:t> </a:t>
            </a:r>
            <a:r>
              <a:rPr lang="en-GB" altLang="fr-FR" baseline="0" dirty="0" err="1" smtClean="0"/>
              <a:t>informations</a:t>
            </a:r>
            <a:r>
              <a:rPr lang="en-GB" altLang="fr-FR" baseline="0" dirty="0" smtClean="0"/>
              <a:t> </a:t>
            </a:r>
            <a:r>
              <a:rPr lang="en-GB" altLang="fr-FR" baseline="0" dirty="0" err="1" smtClean="0"/>
              <a:t>seront</a:t>
            </a:r>
            <a:r>
              <a:rPr lang="en-GB" altLang="fr-FR" baseline="0" dirty="0" smtClean="0"/>
              <a:t> </a:t>
            </a:r>
            <a:r>
              <a:rPr lang="en-GB" altLang="fr-FR" baseline="0" dirty="0" err="1" smtClean="0"/>
              <a:t>données</a:t>
            </a:r>
            <a:r>
              <a:rPr lang="en-GB" altLang="fr-FR" baseline="0" dirty="0" smtClean="0"/>
              <a:t> par les participants </a:t>
            </a:r>
            <a:r>
              <a:rPr lang="en-GB" altLang="fr-FR" baseline="0" dirty="0" err="1" smtClean="0"/>
              <a:t>dans</a:t>
            </a:r>
            <a:r>
              <a:rPr lang="en-GB" altLang="fr-FR" baseline="0" dirty="0" smtClean="0"/>
              <a:t> </a:t>
            </a:r>
            <a:r>
              <a:rPr lang="en-GB" altLang="fr-FR" baseline="0" dirty="0" err="1" smtClean="0"/>
              <a:t>ce</a:t>
            </a:r>
            <a:r>
              <a:rPr lang="en-GB" altLang="fr-FR" baseline="0" dirty="0" smtClean="0"/>
              <a:t> </a:t>
            </a:r>
            <a:r>
              <a:rPr lang="en-GB" altLang="fr-FR" baseline="0" dirty="0" err="1" smtClean="0"/>
              <a:t>congrès</a:t>
            </a:r>
            <a:r>
              <a:rPr lang="en-GB" altLang="fr-FR" baseline="0" dirty="0" smtClean="0"/>
              <a:t>. Nous les </a:t>
            </a:r>
            <a:r>
              <a:rPr lang="en-GB" altLang="fr-FR" baseline="0" dirty="0" err="1" smtClean="0"/>
              <a:t>découvrirons</a:t>
            </a:r>
            <a:r>
              <a:rPr lang="en-GB" altLang="fr-FR" baseline="0" dirty="0" smtClean="0"/>
              <a:t> ensemble.</a:t>
            </a:r>
          </a:p>
          <a:p>
            <a:r>
              <a:rPr lang="en-GB" altLang="fr-FR" baseline="0" dirty="0" smtClean="0"/>
              <a:t>Et </a:t>
            </a:r>
            <a:r>
              <a:rPr lang="en-GB" altLang="fr-FR" baseline="0" dirty="0" err="1" smtClean="0"/>
              <a:t>n’hésitez</a:t>
            </a:r>
            <a:r>
              <a:rPr lang="en-GB" altLang="fr-FR" baseline="0" dirty="0" smtClean="0"/>
              <a:t> pas, à </a:t>
            </a:r>
            <a:r>
              <a:rPr lang="en-GB" altLang="fr-FR" baseline="0" dirty="0" err="1" smtClean="0"/>
              <a:t>l’avenir</a:t>
            </a:r>
            <a:r>
              <a:rPr lang="en-GB" altLang="fr-FR" baseline="0" dirty="0" smtClean="0"/>
              <a:t>, à nous </a:t>
            </a:r>
            <a:r>
              <a:rPr lang="en-GB" altLang="fr-FR" baseline="0" dirty="0" err="1" smtClean="0"/>
              <a:t>envoyer</a:t>
            </a:r>
            <a:r>
              <a:rPr lang="en-GB" altLang="fr-FR" baseline="0" dirty="0" smtClean="0"/>
              <a:t> </a:t>
            </a:r>
            <a:r>
              <a:rPr lang="en-GB" altLang="fr-FR" baseline="0" dirty="0" err="1" smtClean="0"/>
              <a:t>ce</a:t>
            </a:r>
            <a:r>
              <a:rPr lang="en-GB" altLang="fr-FR" baseline="0" dirty="0" smtClean="0"/>
              <a:t> que </a:t>
            </a:r>
            <a:r>
              <a:rPr lang="en-GB" altLang="fr-FR" baseline="0" dirty="0" err="1" smtClean="0"/>
              <a:t>vous</a:t>
            </a:r>
            <a:r>
              <a:rPr lang="en-GB" altLang="fr-FR" baseline="0" dirty="0" smtClean="0"/>
              <a:t> </a:t>
            </a:r>
            <a:r>
              <a:rPr lang="en-GB" altLang="fr-FR" baseline="0" dirty="0" err="1" smtClean="0"/>
              <a:t>faites</a:t>
            </a:r>
            <a:r>
              <a:rPr lang="en-GB" altLang="fr-FR" baseline="0" dirty="0" smtClean="0"/>
              <a:t> </a:t>
            </a:r>
            <a:r>
              <a:rPr lang="en-GB" altLang="fr-FR" baseline="0" dirty="0" err="1" smtClean="0"/>
              <a:t>ou</a:t>
            </a:r>
            <a:r>
              <a:rPr lang="en-GB" altLang="fr-FR" baseline="0" dirty="0" smtClean="0"/>
              <a:t> </a:t>
            </a:r>
            <a:r>
              <a:rPr lang="en-GB" altLang="fr-FR" baseline="0" dirty="0" err="1" smtClean="0"/>
              <a:t>savez</a:t>
            </a:r>
            <a:r>
              <a:rPr lang="en-GB" altLang="fr-FR" baseline="0" dirty="0" smtClean="0"/>
              <a:t>.</a:t>
            </a:r>
          </a:p>
          <a:p>
            <a:endParaRPr lang="en-GB" altLang="fr-FR" dirty="0"/>
          </a:p>
        </p:txBody>
      </p:sp>
    </p:spTree>
    <p:extLst>
      <p:ext uri="{BB962C8B-B14F-4D97-AF65-F5344CB8AC3E}">
        <p14:creationId xmlns:p14="http://schemas.microsoft.com/office/powerpoint/2010/main" val="1871976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&gt;&gt; En </a:t>
            </a:r>
            <a:r>
              <a:rPr lang="fr-FR" dirty="0" err="1" smtClean="0"/>
              <a:t>Fance</a:t>
            </a:r>
            <a:r>
              <a:rPr lang="fr-FR" dirty="0" smtClean="0"/>
              <a:t>: une</a:t>
            </a:r>
            <a:r>
              <a:rPr lang="fr-FR" baseline="0" dirty="0" smtClean="0"/>
              <a:t> formation continue en ligne appelée « </a:t>
            </a:r>
            <a:r>
              <a:rPr lang="fr-FR" baseline="0" dirty="0" err="1" smtClean="0"/>
              <a:t>M@gistère</a:t>
            </a:r>
            <a:r>
              <a:rPr lang="fr-FR" baseline="0" dirty="0" smtClean="0"/>
              <a:t> » (magistère) a été mise en place par le Ministère. 6 cours ayant à voir avec l’éducation inclusive / le plurilinguisme ont été élaborés par des équipes régionales. Parallèlement, on note un accroissement des propositions de formation en présentiel impliquant l’éveil aux langues.</a:t>
            </a:r>
            <a:endParaRPr lang="fr-FR" dirty="0" smtClean="0"/>
          </a:p>
          <a:p>
            <a:r>
              <a:rPr lang="fr-FR" dirty="0" smtClean="0"/>
              <a:t>&gt;&gt;Au Luxembourg, des formations continues sont mises en place sur des thèmes divers</a:t>
            </a:r>
            <a:r>
              <a:rPr lang="fr-FR" baseline="0" dirty="0" smtClean="0"/>
              <a:t> tels que « les sacs d’histoire », les langues de la famille, le « voyage au pays des langues », « mon village multilingue »</a:t>
            </a:r>
            <a:endParaRPr lang="fr-FR" dirty="0" smtClean="0"/>
          </a:p>
          <a:p>
            <a:r>
              <a:rPr lang="fr-FR" dirty="0" smtClean="0"/>
              <a:t>&gt;&gt;En Galice: Une unité d’enseignement concernant l’Eveil aux langues dans la formation initiale des enseignants de maternelle. Les étudiants élaborent des séquences incluant de nombreuses langues connues et non connues : catalan, basque, portugais, français, anglais, italien, allemand, arabe, chinois, espagnol langue des signes espagnole et Braille</a:t>
            </a:r>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30</a:t>
            </a:fld>
            <a:endParaRPr lang="fr-FR" altLang="fr-FR"/>
          </a:p>
        </p:txBody>
      </p:sp>
    </p:spTree>
    <p:extLst>
      <p:ext uri="{BB962C8B-B14F-4D97-AF65-F5344CB8AC3E}">
        <p14:creationId xmlns:p14="http://schemas.microsoft.com/office/powerpoint/2010/main" val="739282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
            </a:r>
          </a:p>
          <a:p>
            <a:r>
              <a:rPr lang="fr-FR" dirty="0" smtClean="0"/>
              <a:t>Nous restons dans le domaine de la formation des enseignants, et nous intéressons cette fois aux initiatives ne</a:t>
            </a:r>
            <a:r>
              <a:rPr lang="fr-FR" baseline="0" dirty="0" smtClean="0"/>
              <a:t> venant pas des autorités éducatives. </a:t>
            </a:r>
            <a:endParaRPr lang="fr-FR" dirty="0" smtClean="0"/>
          </a:p>
          <a:p>
            <a:r>
              <a:rPr lang="fr-FR" dirty="0" smtClean="0"/>
              <a:t>&gt;&gt;Nous </a:t>
            </a:r>
            <a:r>
              <a:rPr lang="fr-FR" baseline="0" dirty="0" smtClean="0"/>
              <a:t>commencerons par une surprise (du moins pour nous):</a:t>
            </a:r>
          </a:p>
          <a:p>
            <a:r>
              <a:rPr lang="fr-FR" baseline="0" dirty="0" smtClean="0"/>
              <a:t>Il faut que nous sachions maintenant, à cette étape du développement de l’éveil aux langues, qu’il existe des initiatives que nous pouvons découvrir incidemment. C’était le cas quand Brigitte Gerber a animé un atelier du CELV en Belgique néerlandophone en avril dernier, dans le cadre du projet « Classes multilingues ». Elle a rencontré des représentants de deux projets universitaires ayant des points communs avec l’éveil aux langues.</a:t>
            </a:r>
          </a:p>
          <a:p>
            <a:r>
              <a:rPr lang="fr-FR" baseline="0" dirty="0" smtClean="0"/>
              <a:t>C’est particulièrement vrai pour le projet « </a:t>
            </a:r>
            <a:r>
              <a:rPr lang="fr-FR" baseline="0" dirty="0" err="1" smtClean="0"/>
              <a:t>metrotaal</a:t>
            </a:r>
            <a:r>
              <a:rPr lang="fr-FR" baseline="0" dirty="0" smtClean="0"/>
              <a:t> / </a:t>
            </a:r>
            <a:r>
              <a:rPr lang="fr-FR" baseline="0" dirty="0" err="1" smtClean="0"/>
              <a:t>validiv</a:t>
            </a:r>
            <a:r>
              <a:rPr lang="fr-FR" baseline="0" dirty="0" smtClean="0"/>
              <a:t> » des universités de Gand, de Louvain et de l’Université libre de Bruxelles. </a:t>
            </a:r>
          </a:p>
          <a:p>
            <a:r>
              <a:rPr lang="fr-FR" baseline="0" dirty="0" err="1" smtClean="0"/>
              <a:t>Validiv</a:t>
            </a:r>
            <a:r>
              <a:rPr lang="fr-FR" baseline="0" dirty="0" smtClean="0"/>
              <a:t> signifie « Valoriser la diversité linguistique dans des contextes multiples d’enseignement primaire ». Le projet vise à favoriser un traitement positif de la diversité linguistique. Et il n’y a pas que de la formation des enseignants (en ligne), mais aussi de la recherche et de la production de matériaux didactiques.</a:t>
            </a:r>
          </a:p>
          <a:p>
            <a:endParaRPr lang="fr-FR" baseline="0" dirty="0" smtClean="0"/>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31</a:t>
            </a:fld>
            <a:endParaRPr lang="fr-FR" altLang="fr-FR"/>
          </a:p>
        </p:txBody>
      </p:sp>
    </p:spTree>
    <p:extLst>
      <p:ext uri="{BB962C8B-B14F-4D97-AF65-F5344CB8AC3E}">
        <p14:creationId xmlns:p14="http://schemas.microsoft.com/office/powerpoint/2010/main" val="405837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y a un nombre élevé d’établissements</a:t>
            </a:r>
            <a:r>
              <a:rPr lang="fr-FR" baseline="0" dirty="0" smtClean="0"/>
              <a:t> d’enseignement supérieur qui proposent des activités de formation des enseignants concernant l’éveil aux langues, dans de nombreux pays…</a:t>
            </a:r>
          </a:p>
          <a:p>
            <a:r>
              <a:rPr lang="fr-FR" baseline="0" dirty="0" smtClean="0"/>
              <a:t>Quelques exemples:</a:t>
            </a:r>
            <a:endParaRPr lang="fr-FR" dirty="0" smtClean="0"/>
          </a:p>
          <a:p>
            <a:r>
              <a:rPr lang="fr-FR" dirty="0" smtClean="0"/>
              <a:t>&gt;&gt;Au Canada:</a:t>
            </a:r>
            <a:r>
              <a:rPr lang="fr-FR" baseline="0" dirty="0" smtClean="0"/>
              <a:t> à Vancouver, des contenus répartis dans diverses unité d’enseignement. A Montréal, à la Faculté de Sciences de l’Education, introduction de nouveaux cours depuis 2014, à divers niveaux. A l’Université de Toronto, on va vers des formations à la rentrée 2017 dans deux domaines: approches plurilingues et théâtre, introduction d’une perspective plurilingue dans l’enseignement de la grammaire.</a:t>
            </a:r>
            <a:endParaRPr lang="fr-FR" dirty="0" smtClean="0"/>
          </a:p>
          <a:p>
            <a:r>
              <a:rPr lang="fr-FR" dirty="0" smtClean="0"/>
              <a:t>&gt;&gt; Au Portugal, à Aveiro: des unités </a:t>
            </a:r>
            <a:r>
              <a:rPr lang="fr-FR" dirty="0" err="1" smtClean="0"/>
              <a:t>curriculaires</a:t>
            </a:r>
            <a:r>
              <a:rPr lang="fr-FR" dirty="0" smtClean="0"/>
              <a:t> </a:t>
            </a:r>
            <a:r>
              <a:rPr lang="pt-BR" dirty="0" smtClean="0"/>
              <a:t>de master et licence : Education plurilingue et interculturelle / Pluralité</a:t>
            </a:r>
            <a:r>
              <a:rPr lang="pt-BR" baseline="0" dirty="0" smtClean="0"/>
              <a:t> linguistique et éducation. Et un séminaire </a:t>
            </a:r>
            <a:r>
              <a:rPr lang="pt-BR" dirty="0" smtClean="0"/>
              <a:t>de Recherche en Education : Diversité linguistique et culturelle et développement de la communication et de l’expression.</a:t>
            </a:r>
          </a:p>
          <a:p>
            <a:r>
              <a:rPr lang="pt-BR" dirty="0" smtClean="0"/>
              <a:t>&gt;&gt; Hongrie:</a:t>
            </a:r>
            <a:r>
              <a:rPr lang="pt-BR" baseline="0" dirty="0" smtClean="0"/>
              <a:t> deux sessions de formation continue pour enseignants de langues (à Györ et à Szombathely).</a:t>
            </a:r>
            <a:endParaRPr lang="fr-FR" dirty="0" smtClean="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32</a:t>
            </a:fld>
            <a:endParaRPr lang="fr-FR" altLang="fr-FR"/>
          </a:p>
        </p:txBody>
      </p:sp>
    </p:spTree>
    <p:extLst>
      <p:ext uri="{BB962C8B-B14F-4D97-AF65-F5344CB8AC3E}">
        <p14:creationId xmlns:p14="http://schemas.microsoft.com/office/powerpoint/2010/main" val="983260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Grèce, des formations d’enseignants liées à une démarche particulière: il s’agit d’initiatives locales impliquant les Municipalités, les NGO, les universités, les écoles, les parents… dans le but de répondre aux besoins de scolarisation et d'intégration des migrants. Et cela à Thessalonique, Larissa et Kozani. </a:t>
            </a:r>
          </a:p>
          <a:p>
            <a:r>
              <a:rPr lang="fr-FR" dirty="0" smtClean="0"/>
              <a:t>&gt;&gt; Pologne: un module de 30 heures intégré dans la formation initiale pour des futurs enseignants d’anglais, d’allemand et de français (environ 250 étudiants  par année)</a:t>
            </a:r>
          </a:p>
          <a:p>
            <a:r>
              <a:rPr lang="fr-FR" dirty="0" smtClean="0"/>
              <a:t>&gt;&gt; Au Japon, à l’Université de l’Education de Nara: des programmes de formation des enseignants, avec</a:t>
            </a:r>
            <a:r>
              <a:rPr lang="fr-FR" baseline="0" dirty="0" smtClean="0"/>
              <a:t> la participation de A</a:t>
            </a:r>
            <a:r>
              <a:rPr lang="en-US" dirty="0" err="1" smtClean="0"/>
              <a:t>ndrea</a:t>
            </a:r>
            <a:r>
              <a:rPr lang="en-US" dirty="0" smtClean="0"/>
              <a:t> YOUNG et Christine </a:t>
            </a:r>
            <a:r>
              <a:rPr lang="en-US" dirty="0" err="1" smtClean="0"/>
              <a:t>Hélot</a:t>
            </a:r>
            <a:r>
              <a:rPr lang="en-US" dirty="0" smtClean="0"/>
              <a:t>. Pour des </a:t>
            </a:r>
            <a:r>
              <a:rPr lang="en-US" dirty="0" err="1" smtClean="0"/>
              <a:t>étudiants</a:t>
            </a:r>
            <a:r>
              <a:rPr lang="en-US" dirty="0" smtClean="0"/>
              <a:t> </a:t>
            </a:r>
            <a:r>
              <a:rPr lang="en-US" dirty="0" err="1" smtClean="0"/>
              <a:t>avancés</a:t>
            </a:r>
            <a:r>
              <a:rPr lang="en-US" dirty="0" smtClean="0"/>
              <a:t> et pour des </a:t>
            </a:r>
            <a:r>
              <a:rPr lang="en-US" dirty="0" err="1" smtClean="0"/>
              <a:t>enseignants</a:t>
            </a:r>
            <a:r>
              <a:rPr lang="en-US" dirty="0" smtClean="0"/>
              <a:t> du </a:t>
            </a:r>
            <a:r>
              <a:rPr lang="en-US" dirty="0" err="1" smtClean="0"/>
              <a:t>primaire</a:t>
            </a:r>
            <a:r>
              <a:rPr lang="en-US" baseline="0" dirty="0" smtClean="0"/>
              <a:t> et du </a:t>
            </a:r>
            <a:r>
              <a:rPr lang="en-US" baseline="0" dirty="0" err="1" smtClean="0"/>
              <a:t>secondaire</a:t>
            </a:r>
            <a:endParaRPr lang="en-US" dirty="0" smtClean="0"/>
          </a:p>
          <a:p>
            <a:r>
              <a:rPr lang="en-US" dirty="0" smtClean="0"/>
              <a:t/>
            </a:r>
            <a:br>
              <a:rPr lang="en-US" dirty="0" smtClean="0"/>
            </a:br>
            <a:r>
              <a:rPr lang="fr-FR" dirty="0" smtClean="0"/>
              <a:t>&gt;&gt; … ainsi qu’à Malte, au Luxembourg, en France (où on constate un accroissement du nombre des établissements de formation impliqués).</a:t>
            </a:r>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33</a:t>
            </a:fld>
            <a:endParaRPr lang="fr-FR" altLang="fr-FR"/>
          </a:p>
        </p:txBody>
      </p:sp>
    </p:spTree>
    <p:extLst>
      <p:ext uri="{BB962C8B-B14F-4D97-AF65-F5344CB8AC3E}">
        <p14:creationId xmlns:p14="http://schemas.microsoft.com/office/powerpoint/2010/main" val="20277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Bien sûr,</a:t>
            </a:r>
            <a:r>
              <a:rPr lang="fr-FR" baseline="0" dirty="0" smtClean="0"/>
              <a:t> de nombreux matériaux ont été produits dans les dernières années, dans différents pays. Mais nous n’avons pas constaté le même rythme rapide de développement que pour le domaine de la recherche.</a:t>
            </a:r>
          </a:p>
          <a:p>
            <a:r>
              <a:rPr lang="fr-FR" baseline="0" dirty="0" smtClean="0"/>
              <a:t>Les matériaux nouveaux sont souvent proposés en ligne, pour mieux être partagés avec les praticiens. Ces derniers ne sont plus uniquement les enseignants, mais aussi des éducateurs dans le domaine parascolaire.</a:t>
            </a:r>
          </a:p>
          <a:p>
            <a:r>
              <a:rPr lang="fr-FR" baseline="0" dirty="0" smtClean="0"/>
              <a:t>De nouveaux types de matériaux sont apparus, encourageant plus la créativité des apprenants.</a:t>
            </a:r>
          </a:p>
          <a:p>
            <a:r>
              <a:rPr lang="fr-FR" baseline="0" dirty="0" smtClean="0"/>
              <a:t>Les matériaux pour l’enseignement secondaire restent rares. Il en va de même pour les activités d’éveil aux langues incorporées dans des matériaux d’enseignement des langues ou d’autres matières. </a:t>
            </a:r>
          </a:p>
          <a:p>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34</a:t>
            </a:fld>
            <a:endParaRPr lang="fr-FR" altLang="fr-FR"/>
          </a:p>
        </p:txBody>
      </p:sp>
    </p:spTree>
    <p:extLst>
      <p:ext uri="{BB962C8B-B14F-4D97-AF65-F5344CB8AC3E}">
        <p14:creationId xmlns:p14="http://schemas.microsoft.com/office/powerpoint/2010/main" val="4050965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manque de temps, nous renonçons à donner des détails sur le nombre élevé des publications dont on nous a informés.</a:t>
            </a:r>
          </a:p>
          <a:p>
            <a:r>
              <a:rPr lang="fr-FR" dirty="0" smtClean="0"/>
              <a:t>Pour compenser, nous vous offrons cette image de l’un des ouvrages récents écrits à propos de l’éveil aux langues. C’est pour nous un symbole de l’expansion actuelle des</a:t>
            </a:r>
            <a:r>
              <a:rPr lang="fr-FR" baseline="0" dirty="0" smtClean="0"/>
              <a:t> idées et espoirs que nous partageons.</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35</a:t>
            </a:fld>
            <a:endParaRPr lang="fr-FR" altLang="fr-FR"/>
          </a:p>
        </p:txBody>
      </p:sp>
    </p:spTree>
    <p:extLst>
      <p:ext uri="{BB962C8B-B14F-4D97-AF65-F5344CB8AC3E}">
        <p14:creationId xmlns:p14="http://schemas.microsoft.com/office/powerpoint/2010/main" val="357645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EE15C-F798-42A0-885E-AFB434DD9872}" type="slidenum">
              <a:rPr lang="fr-FR" altLang="fr-FR"/>
              <a:pPr/>
              <a:t>4</a:t>
            </a:fld>
            <a:endParaRPr lang="fr-FR" altLang="fr-FR"/>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r>
              <a:rPr lang="en-GB" altLang="fr-FR" dirty="0" err="1" smtClean="0"/>
              <a:t>Une</a:t>
            </a:r>
            <a:r>
              <a:rPr lang="en-GB" altLang="fr-FR" dirty="0" smtClean="0"/>
              <a:t> </a:t>
            </a:r>
            <a:r>
              <a:rPr lang="en-GB" altLang="fr-FR" dirty="0" err="1" smtClean="0"/>
              <a:t>autre</a:t>
            </a:r>
            <a:r>
              <a:rPr lang="en-GB" altLang="fr-FR" dirty="0" smtClean="0"/>
              <a:t> </a:t>
            </a:r>
            <a:r>
              <a:rPr lang="en-GB" altLang="fr-FR" dirty="0" err="1" smtClean="0"/>
              <a:t>limite</a:t>
            </a:r>
            <a:r>
              <a:rPr lang="en-GB" altLang="fr-FR" dirty="0" smtClean="0"/>
              <a:t>: la </a:t>
            </a:r>
            <a:r>
              <a:rPr lang="en-GB" altLang="fr-FR" dirty="0" err="1" smtClean="0"/>
              <a:t>période</a:t>
            </a:r>
            <a:r>
              <a:rPr lang="en-GB" altLang="fr-FR" dirty="0" smtClean="0"/>
              <a:t>, </a:t>
            </a:r>
            <a:r>
              <a:rPr lang="en-GB" altLang="fr-FR" dirty="0" err="1" smtClean="0"/>
              <a:t>comme</a:t>
            </a:r>
            <a:r>
              <a:rPr lang="en-GB" altLang="fr-FR" dirty="0" smtClean="0"/>
              <a:t> nous </a:t>
            </a:r>
            <a:r>
              <a:rPr lang="en-GB" altLang="fr-FR" dirty="0" err="1" smtClean="0"/>
              <a:t>l’avons</a:t>
            </a:r>
            <a:r>
              <a:rPr lang="en-GB" altLang="fr-FR" dirty="0" smtClean="0"/>
              <a:t> </a:t>
            </a:r>
            <a:r>
              <a:rPr lang="en-GB" altLang="fr-FR" dirty="0" err="1" smtClean="0"/>
              <a:t>dit</a:t>
            </a:r>
            <a:r>
              <a:rPr lang="en-GB" altLang="fr-FR" dirty="0" smtClean="0"/>
              <a:t>: 2012 – 216. Les </a:t>
            </a:r>
            <a:r>
              <a:rPr lang="en-GB" altLang="fr-FR" dirty="0" err="1" smtClean="0"/>
              <a:t>événements</a:t>
            </a:r>
            <a:r>
              <a:rPr lang="en-GB" altLang="fr-FR" dirty="0" smtClean="0"/>
              <a:t> </a:t>
            </a:r>
            <a:r>
              <a:rPr lang="en-GB" altLang="fr-FR" dirty="0" err="1" smtClean="0"/>
              <a:t>ou</a:t>
            </a:r>
            <a:r>
              <a:rPr lang="en-GB" altLang="fr-FR" dirty="0" smtClean="0"/>
              <a:t> </a:t>
            </a:r>
            <a:r>
              <a:rPr lang="en-GB" altLang="fr-FR" dirty="0" err="1" smtClean="0"/>
              <a:t>évolutions</a:t>
            </a:r>
            <a:r>
              <a:rPr lang="en-GB" altLang="fr-FR" dirty="0" smtClean="0"/>
              <a:t> </a:t>
            </a:r>
            <a:r>
              <a:rPr lang="en-GB" altLang="fr-FR" dirty="0" err="1" smtClean="0"/>
              <a:t>antérieurs</a:t>
            </a:r>
            <a:r>
              <a:rPr lang="en-GB" altLang="fr-FR" baseline="0" dirty="0" smtClean="0"/>
              <a:t> ne </a:t>
            </a:r>
            <a:r>
              <a:rPr lang="en-GB" altLang="fr-FR" baseline="0" dirty="0" err="1" smtClean="0"/>
              <a:t>seront</a:t>
            </a:r>
            <a:r>
              <a:rPr lang="en-GB" altLang="fr-FR" baseline="0" dirty="0" smtClean="0"/>
              <a:t> pas </a:t>
            </a:r>
            <a:r>
              <a:rPr lang="en-GB" altLang="fr-FR" baseline="0" dirty="0" err="1" smtClean="0"/>
              <a:t>mentionnés</a:t>
            </a:r>
            <a:r>
              <a:rPr lang="en-GB" altLang="fr-FR" baseline="0" dirty="0" smtClean="0"/>
              <a:t> </a:t>
            </a:r>
            <a:r>
              <a:rPr lang="en-GB" altLang="fr-FR" baseline="0" dirty="0" err="1" smtClean="0"/>
              <a:t>systématiquement</a:t>
            </a:r>
            <a:r>
              <a:rPr lang="en-GB" altLang="fr-FR" baseline="0" dirty="0" smtClean="0"/>
              <a:t>.</a:t>
            </a:r>
          </a:p>
          <a:p>
            <a:endParaRPr lang="en-GB" altLang="fr-FR" baseline="0" dirty="0" smtClean="0"/>
          </a:p>
          <a:p>
            <a:r>
              <a:rPr lang="en-GB" altLang="fr-FR" baseline="0" dirty="0" smtClean="0"/>
              <a:t>Nous </a:t>
            </a:r>
            <a:r>
              <a:rPr lang="en-GB" altLang="fr-FR" baseline="0" dirty="0" err="1" smtClean="0"/>
              <a:t>remercions</a:t>
            </a:r>
            <a:r>
              <a:rPr lang="en-GB" altLang="fr-FR" baseline="0" dirty="0" smtClean="0"/>
              <a:t> </a:t>
            </a:r>
            <a:r>
              <a:rPr lang="en-GB" altLang="fr-FR" baseline="0" dirty="0" err="1" smtClean="0"/>
              <a:t>bien</a:t>
            </a:r>
            <a:r>
              <a:rPr lang="en-GB" altLang="fr-FR" baseline="0" dirty="0" smtClean="0"/>
              <a:t> </a:t>
            </a:r>
            <a:r>
              <a:rPr lang="en-GB" altLang="fr-FR" baseline="0" dirty="0" err="1" smtClean="0"/>
              <a:t>sûr</a:t>
            </a:r>
            <a:r>
              <a:rPr lang="en-GB" altLang="fr-FR" baseline="0" dirty="0" smtClean="0"/>
              <a:t> </a:t>
            </a:r>
            <a:r>
              <a:rPr lang="en-GB" altLang="fr-FR" baseline="0" dirty="0" err="1" smtClean="0"/>
              <a:t>toutes</a:t>
            </a:r>
            <a:r>
              <a:rPr lang="en-GB" altLang="fr-FR" baseline="0" dirty="0" smtClean="0"/>
              <a:t> </a:t>
            </a:r>
            <a:r>
              <a:rPr lang="en-GB" altLang="fr-FR" baseline="0" dirty="0" err="1" smtClean="0"/>
              <a:t>celles</a:t>
            </a:r>
            <a:r>
              <a:rPr lang="en-GB" altLang="fr-FR" baseline="0" dirty="0" smtClean="0"/>
              <a:t> et </a:t>
            </a:r>
            <a:r>
              <a:rPr lang="en-GB" altLang="fr-FR" baseline="0" dirty="0" err="1" smtClean="0"/>
              <a:t>tous</a:t>
            </a:r>
            <a:r>
              <a:rPr lang="en-GB" altLang="fr-FR" baseline="0" dirty="0" smtClean="0"/>
              <a:t> </a:t>
            </a:r>
            <a:r>
              <a:rPr lang="en-GB" altLang="fr-FR" baseline="0" dirty="0" err="1" smtClean="0"/>
              <a:t>ceux</a:t>
            </a:r>
            <a:r>
              <a:rPr lang="en-GB" altLang="fr-FR" baseline="0" dirty="0" smtClean="0"/>
              <a:t> </a:t>
            </a:r>
            <a:r>
              <a:rPr lang="en-GB" altLang="fr-FR" baseline="0" dirty="0" err="1" smtClean="0"/>
              <a:t>d’entre</a:t>
            </a:r>
            <a:r>
              <a:rPr lang="en-GB" altLang="fr-FR" baseline="0" dirty="0" smtClean="0"/>
              <a:t> </a:t>
            </a:r>
            <a:r>
              <a:rPr lang="en-GB" altLang="fr-FR" baseline="0" dirty="0" err="1" smtClean="0"/>
              <a:t>vous</a:t>
            </a:r>
            <a:r>
              <a:rPr lang="en-GB" altLang="fr-FR" baseline="0" dirty="0" smtClean="0"/>
              <a:t> qui </a:t>
            </a:r>
            <a:r>
              <a:rPr lang="en-GB" altLang="fr-FR" baseline="0" dirty="0" err="1" smtClean="0"/>
              <a:t>ont</a:t>
            </a:r>
            <a:r>
              <a:rPr lang="en-GB" altLang="fr-FR" baseline="0" dirty="0" smtClean="0"/>
              <a:t> </a:t>
            </a:r>
            <a:r>
              <a:rPr lang="en-GB" altLang="fr-FR" baseline="0" dirty="0" err="1" smtClean="0"/>
              <a:t>répondu</a:t>
            </a:r>
            <a:r>
              <a:rPr lang="en-GB" altLang="fr-FR" baseline="0" dirty="0" smtClean="0"/>
              <a:t> à </a:t>
            </a:r>
            <a:r>
              <a:rPr lang="en-GB" altLang="fr-FR" baseline="0" dirty="0" err="1" smtClean="0"/>
              <a:t>ce</a:t>
            </a:r>
            <a:r>
              <a:rPr lang="en-GB" altLang="fr-FR" baseline="0" dirty="0" smtClean="0"/>
              <a:t> questionnaire.</a:t>
            </a:r>
          </a:p>
          <a:p>
            <a:r>
              <a:rPr lang="en-GB" altLang="fr-FR" dirty="0" err="1" smtClean="0"/>
              <a:t>Comme</a:t>
            </a:r>
            <a:r>
              <a:rPr lang="en-GB" altLang="fr-FR" dirty="0" smtClean="0"/>
              <a:t> nous ne </a:t>
            </a:r>
            <a:r>
              <a:rPr lang="en-GB" altLang="fr-FR" dirty="0" err="1" smtClean="0"/>
              <a:t>pourrons</a:t>
            </a:r>
            <a:r>
              <a:rPr lang="en-GB" altLang="fr-FR" dirty="0" smtClean="0"/>
              <a:t> </a:t>
            </a:r>
            <a:r>
              <a:rPr lang="en-GB" altLang="fr-FR" dirty="0" err="1" smtClean="0"/>
              <a:t>mentionner</a:t>
            </a:r>
            <a:r>
              <a:rPr lang="en-GB" altLang="fr-FR" dirty="0" smtClean="0"/>
              <a:t> </a:t>
            </a:r>
            <a:r>
              <a:rPr lang="en-GB" altLang="fr-FR" dirty="0" err="1" smtClean="0"/>
              <a:t>qu’une</a:t>
            </a:r>
            <a:r>
              <a:rPr lang="en-GB" altLang="fr-FR" dirty="0" smtClean="0"/>
              <a:t> </a:t>
            </a:r>
            <a:r>
              <a:rPr lang="en-GB" altLang="fr-FR" dirty="0" err="1" smtClean="0"/>
              <a:t>très</a:t>
            </a:r>
            <a:r>
              <a:rPr lang="en-GB" altLang="fr-FR" dirty="0" smtClean="0"/>
              <a:t> petite </a:t>
            </a:r>
            <a:r>
              <a:rPr lang="en-GB" altLang="fr-FR" dirty="0" err="1" smtClean="0"/>
              <a:t>partie</a:t>
            </a:r>
            <a:r>
              <a:rPr lang="en-GB" altLang="fr-FR" dirty="0" smtClean="0"/>
              <a:t> des </a:t>
            </a:r>
            <a:r>
              <a:rPr lang="en-GB" altLang="fr-FR" dirty="0" err="1" smtClean="0"/>
              <a:t>informations</a:t>
            </a:r>
            <a:r>
              <a:rPr lang="en-GB" altLang="fr-FR" dirty="0" smtClean="0"/>
              <a:t> </a:t>
            </a:r>
            <a:r>
              <a:rPr lang="en-GB" altLang="fr-FR" dirty="0" err="1" smtClean="0"/>
              <a:t>reçues</a:t>
            </a:r>
            <a:r>
              <a:rPr lang="en-GB" altLang="fr-FR" dirty="0" smtClean="0"/>
              <a:t>, nous </a:t>
            </a:r>
            <a:r>
              <a:rPr lang="en-GB" altLang="fr-FR" dirty="0" err="1" smtClean="0"/>
              <a:t>allons</a:t>
            </a:r>
            <a:r>
              <a:rPr lang="en-GB" altLang="fr-FR" dirty="0" smtClean="0"/>
              <a:t> </a:t>
            </a:r>
            <a:r>
              <a:rPr lang="en-GB" altLang="fr-FR" dirty="0" err="1" smtClean="0"/>
              <a:t>réfléchir</a:t>
            </a:r>
            <a:r>
              <a:rPr lang="en-GB" altLang="fr-FR" dirty="0" smtClean="0"/>
              <a:t> à un </a:t>
            </a:r>
            <a:r>
              <a:rPr lang="en-GB" altLang="fr-FR" dirty="0" err="1" smtClean="0"/>
              <a:t>moyen</a:t>
            </a:r>
            <a:r>
              <a:rPr lang="en-GB" altLang="fr-FR" dirty="0" smtClean="0"/>
              <a:t> de les </a:t>
            </a:r>
            <a:r>
              <a:rPr lang="en-GB" altLang="fr-FR" dirty="0" err="1" smtClean="0"/>
              <a:t>rendre</a:t>
            </a:r>
            <a:r>
              <a:rPr lang="en-GB" altLang="fr-FR" dirty="0" smtClean="0"/>
              <a:t> </a:t>
            </a:r>
            <a:r>
              <a:rPr lang="en-GB" altLang="fr-FR" dirty="0" err="1" smtClean="0"/>
              <a:t>disponibles</a:t>
            </a:r>
            <a:r>
              <a:rPr lang="en-GB" altLang="fr-FR" dirty="0" smtClean="0"/>
              <a:t> </a:t>
            </a:r>
            <a:r>
              <a:rPr lang="en-GB" altLang="fr-FR" dirty="0" err="1" smtClean="0"/>
              <a:t>en</a:t>
            </a:r>
            <a:r>
              <a:rPr lang="en-GB" altLang="fr-FR" dirty="0" smtClean="0"/>
              <a:t> </a:t>
            </a:r>
            <a:r>
              <a:rPr lang="en-GB" altLang="fr-FR" dirty="0" err="1" smtClean="0"/>
              <a:t>ligne</a:t>
            </a:r>
            <a:r>
              <a:rPr lang="en-GB" altLang="fr-FR" dirty="0" smtClean="0"/>
              <a:t>.</a:t>
            </a:r>
            <a:endParaRPr lang="en-GB" altLang="fr-FR" dirty="0"/>
          </a:p>
        </p:txBody>
      </p:sp>
    </p:spTree>
    <p:extLst>
      <p:ext uri="{BB962C8B-B14F-4D97-AF65-F5344CB8AC3E}">
        <p14:creationId xmlns:p14="http://schemas.microsoft.com/office/powerpoint/2010/main" val="109558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les pays / les régions pour </a:t>
            </a:r>
            <a:r>
              <a:rPr lang="fr-FR" dirty="0" err="1" smtClean="0"/>
              <a:t>lesquel</a:t>
            </a:r>
            <a:r>
              <a:rPr lang="fr-FR" dirty="0" smtClean="0"/>
              <a:t>(les) nous avons recueilli des informations.</a:t>
            </a:r>
          </a:p>
          <a:p>
            <a:r>
              <a:rPr lang="fr-FR" dirty="0" smtClean="0"/>
              <a:t>D’abord par le biais des questionnaires (auxquels nous avons parfois ajouté d’autre</a:t>
            </a:r>
            <a:r>
              <a:rPr lang="fr-FR" baseline="0" dirty="0" smtClean="0"/>
              <a:t> sources).</a:t>
            </a:r>
          </a:p>
          <a:p>
            <a:r>
              <a:rPr lang="fr-FR" baseline="0" dirty="0" smtClean="0"/>
              <a:t>Puis par le biais uniquement d’autres sources, qu’il s’agisse des résumés du congrès ou de publications diverses.</a:t>
            </a:r>
            <a:endParaRPr lang="fr-FR" dirty="0"/>
          </a:p>
        </p:txBody>
      </p:sp>
      <p:sp>
        <p:nvSpPr>
          <p:cNvPr id="4" name="Espace réservé du numéro de diapositive 3"/>
          <p:cNvSpPr>
            <a:spLocks noGrp="1"/>
          </p:cNvSpPr>
          <p:nvPr>
            <p:ph type="sldNum" sz="quarter" idx="10"/>
          </p:nvPr>
        </p:nvSpPr>
        <p:spPr/>
        <p:txBody>
          <a:bodyPr/>
          <a:lstStyle/>
          <a:p>
            <a:fld id="{E4A053D0-2A02-404D-8EE1-158F5D42D7DA}" type="slidenum">
              <a:rPr lang="fr-FR" altLang="fr-FR" smtClean="0"/>
              <a:pPr/>
              <a:t>5</a:t>
            </a:fld>
            <a:endParaRPr lang="fr-FR" altLang="fr-FR"/>
          </a:p>
        </p:txBody>
      </p:sp>
    </p:spTree>
    <p:extLst>
      <p:ext uri="{BB962C8B-B14F-4D97-AF65-F5344CB8AC3E}">
        <p14:creationId xmlns:p14="http://schemas.microsoft.com/office/powerpoint/2010/main" val="151587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6</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err="1" smtClean="0"/>
              <a:t>Dans</a:t>
            </a:r>
            <a:r>
              <a:rPr lang="en-GB" altLang="fr-FR" dirty="0" smtClean="0"/>
              <a:t> le questionnaire, et </a:t>
            </a:r>
            <a:r>
              <a:rPr lang="en-GB" altLang="fr-FR" dirty="0" err="1" smtClean="0"/>
              <a:t>dans</a:t>
            </a:r>
            <a:r>
              <a:rPr lang="en-GB" altLang="fr-FR" dirty="0" smtClean="0"/>
              <a:t> </a:t>
            </a:r>
            <a:r>
              <a:rPr lang="en-GB" altLang="fr-FR" dirty="0" err="1" smtClean="0"/>
              <a:t>l’exposé</a:t>
            </a:r>
            <a:r>
              <a:rPr lang="en-GB" altLang="fr-FR" dirty="0" smtClean="0"/>
              <a:t> que nous </a:t>
            </a:r>
            <a:r>
              <a:rPr lang="en-GB" altLang="fr-FR" dirty="0" err="1" smtClean="0"/>
              <a:t>allons</a:t>
            </a:r>
            <a:r>
              <a:rPr lang="en-GB" altLang="fr-FR" dirty="0" smtClean="0"/>
              <a:t> faire, nous </a:t>
            </a:r>
            <a:r>
              <a:rPr lang="en-GB" altLang="fr-FR" dirty="0" err="1" smtClean="0"/>
              <a:t>avons</a:t>
            </a:r>
            <a:r>
              <a:rPr lang="en-GB" altLang="fr-FR" dirty="0" smtClean="0"/>
              <a:t> </a:t>
            </a:r>
            <a:r>
              <a:rPr lang="en-GB" altLang="fr-FR" dirty="0" err="1" smtClean="0"/>
              <a:t>choisi</a:t>
            </a:r>
            <a:r>
              <a:rPr lang="en-GB" altLang="fr-FR" dirty="0" smtClean="0"/>
              <a:t> de </a:t>
            </a:r>
            <a:r>
              <a:rPr lang="en-GB" altLang="fr-FR" dirty="0" err="1" smtClean="0"/>
              <a:t>mettre</a:t>
            </a:r>
            <a:r>
              <a:rPr lang="en-GB" altLang="fr-FR" dirty="0" smtClean="0"/>
              <a:t> </a:t>
            </a:r>
            <a:r>
              <a:rPr lang="en-GB" altLang="fr-FR" dirty="0" err="1" smtClean="0"/>
              <a:t>en</a:t>
            </a:r>
            <a:r>
              <a:rPr lang="en-GB" altLang="fr-FR" dirty="0" smtClean="0"/>
              <a:t> </a:t>
            </a:r>
            <a:r>
              <a:rPr lang="en-GB" altLang="fr-FR" dirty="0" err="1" smtClean="0"/>
              <a:t>avant</a:t>
            </a:r>
            <a:r>
              <a:rPr lang="en-GB" altLang="fr-FR" dirty="0" smtClean="0"/>
              <a:t> la question de </a:t>
            </a:r>
            <a:r>
              <a:rPr lang="en-GB" altLang="fr-FR" dirty="0" err="1" smtClean="0"/>
              <a:t>l’origine</a:t>
            </a:r>
            <a:r>
              <a:rPr lang="en-GB" altLang="fr-FR" dirty="0" smtClean="0"/>
              <a:t> de </a:t>
            </a:r>
            <a:r>
              <a:rPr lang="en-GB" altLang="fr-FR" dirty="0" err="1" smtClean="0"/>
              <a:t>l’initiative</a:t>
            </a:r>
            <a:r>
              <a:rPr lang="en-GB" altLang="fr-FR" dirty="0" smtClean="0"/>
              <a:t>. </a:t>
            </a:r>
          </a:p>
          <a:p>
            <a:r>
              <a:rPr lang="en-GB" altLang="fr-FR" dirty="0" smtClean="0"/>
              <a:t>&gt;&gt; Face à </a:t>
            </a:r>
            <a:r>
              <a:rPr lang="en-GB" altLang="fr-FR" dirty="0" err="1" smtClean="0"/>
              <a:t>une</a:t>
            </a:r>
            <a:r>
              <a:rPr lang="en-GB" altLang="fr-FR" dirty="0" smtClean="0"/>
              <a:t> initiative, par </a:t>
            </a:r>
            <a:r>
              <a:rPr lang="en-GB" altLang="fr-FR" dirty="0" err="1" smtClean="0"/>
              <a:t>exemple</a:t>
            </a:r>
            <a:r>
              <a:rPr lang="en-GB" altLang="fr-FR" dirty="0" smtClean="0"/>
              <a:t> la</a:t>
            </a:r>
            <a:r>
              <a:rPr lang="en-GB" altLang="fr-FR" baseline="0" dirty="0" smtClean="0"/>
              <a:t> publication de </a:t>
            </a:r>
            <a:r>
              <a:rPr lang="en-GB" altLang="fr-FR" baseline="0" dirty="0" err="1" smtClean="0"/>
              <a:t>matériaux</a:t>
            </a:r>
            <a:r>
              <a:rPr lang="en-GB" altLang="fr-FR" baseline="0" dirty="0" smtClean="0"/>
              <a:t> </a:t>
            </a:r>
            <a:r>
              <a:rPr lang="en-GB" altLang="fr-FR" baseline="0" dirty="0" err="1" smtClean="0"/>
              <a:t>d’éveil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i</a:t>
            </a:r>
            <a:r>
              <a:rPr lang="en-GB" altLang="fr-FR" dirty="0" err="1" smtClean="0"/>
              <a:t>l</a:t>
            </a:r>
            <a:r>
              <a:rPr lang="en-GB" altLang="fr-FR" dirty="0" smtClean="0"/>
              <a:t> nous </a:t>
            </a:r>
            <a:r>
              <a:rPr lang="en-GB" altLang="fr-FR" dirty="0" err="1" smtClean="0"/>
              <a:t>semble</a:t>
            </a:r>
            <a:r>
              <a:rPr lang="en-GB" altLang="fr-FR" dirty="0" smtClean="0"/>
              <a:t> </a:t>
            </a:r>
            <a:r>
              <a:rPr lang="en-GB" altLang="fr-FR" dirty="0" err="1" smtClean="0"/>
              <a:t>aujourd’hui</a:t>
            </a:r>
            <a:r>
              <a:rPr lang="en-GB" altLang="fr-FR" dirty="0" smtClean="0"/>
              <a:t> important de savoir </a:t>
            </a:r>
            <a:r>
              <a:rPr lang="en-GB" altLang="fr-FR" dirty="0" err="1" smtClean="0"/>
              <a:t>s’il</a:t>
            </a:r>
            <a:r>
              <a:rPr lang="en-GB" altLang="fr-FR" dirty="0" smtClean="0"/>
              <a:t> </a:t>
            </a:r>
            <a:r>
              <a:rPr lang="en-GB" altLang="fr-FR" dirty="0" err="1" smtClean="0"/>
              <a:t>s’agit</a:t>
            </a:r>
            <a:r>
              <a:rPr lang="en-GB" altLang="fr-FR" dirty="0" smtClean="0"/>
              <a:t> </a:t>
            </a:r>
            <a:r>
              <a:rPr lang="en-GB" altLang="fr-FR" dirty="0" err="1" smtClean="0"/>
              <a:t>d’une</a:t>
            </a:r>
            <a:r>
              <a:rPr lang="en-GB" altLang="fr-FR" dirty="0" smtClean="0"/>
              <a:t> initiative prise par les </a:t>
            </a:r>
            <a:r>
              <a:rPr lang="en-GB" altLang="fr-FR" dirty="0" err="1" smtClean="0"/>
              <a:t>autorités</a:t>
            </a:r>
            <a:r>
              <a:rPr lang="en-GB" altLang="fr-FR" dirty="0" smtClean="0"/>
              <a:t> </a:t>
            </a:r>
            <a:r>
              <a:rPr lang="en-GB" altLang="fr-FR" dirty="0" err="1" smtClean="0"/>
              <a:t>éducatives</a:t>
            </a:r>
            <a:r>
              <a:rPr lang="en-GB" altLang="fr-FR" dirty="0" smtClean="0"/>
              <a:t> (d’un pays, </a:t>
            </a:r>
            <a:r>
              <a:rPr lang="en-GB" altLang="fr-FR" dirty="0" err="1" smtClean="0"/>
              <a:t>d’une</a:t>
            </a:r>
            <a:r>
              <a:rPr lang="en-GB" altLang="fr-FR" dirty="0" smtClean="0"/>
              <a:t> region, </a:t>
            </a:r>
            <a:r>
              <a:rPr lang="en-GB" altLang="fr-FR" dirty="0" err="1" smtClean="0"/>
              <a:t>d’une</a:t>
            </a:r>
            <a:r>
              <a:rPr lang="en-GB" altLang="fr-FR" dirty="0" smtClean="0"/>
              <a:t> </a:t>
            </a:r>
            <a:r>
              <a:rPr lang="en-GB" altLang="fr-FR" dirty="0" err="1" smtClean="0"/>
              <a:t>ville</a:t>
            </a:r>
            <a:r>
              <a:rPr lang="en-GB" altLang="fr-FR" dirty="0" smtClean="0"/>
              <a:t>…) </a:t>
            </a:r>
            <a:r>
              <a:rPr lang="en-GB" altLang="fr-FR" dirty="0" err="1" smtClean="0"/>
              <a:t>ou</a:t>
            </a:r>
            <a:r>
              <a:rPr lang="en-GB" altLang="fr-FR" dirty="0" smtClean="0"/>
              <a:t> </a:t>
            </a:r>
            <a:r>
              <a:rPr lang="en-GB" altLang="fr-FR" dirty="0" err="1" smtClean="0"/>
              <a:t>s’il</a:t>
            </a:r>
            <a:r>
              <a:rPr lang="en-GB" altLang="fr-FR" dirty="0" smtClean="0"/>
              <a:t> </a:t>
            </a:r>
            <a:r>
              <a:rPr lang="en-GB" altLang="fr-FR" dirty="0" err="1" smtClean="0"/>
              <a:t>s’agit</a:t>
            </a:r>
            <a:r>
              <a:rPr lang="en-GB" altLang="fr-FR" dirty="0" smtClean="0"/>
              <a:t> </a:t>
            </a:r>
            <a:r>
              <a:rPr lang="en-GB" altLang="fr-FR" dirty="0" err="1" smtClean="0"/>
              <a:t>d’une</a:t>
            </a:r>
            <a:r>
              <a:rPr lang="en-GB" altLang="fr-FR" dirty="0" smtClean="0"/>
              <a:t> initiative</a:t>
            </a:r>
            <a:r>
              <a:rPr lang="en-GB" altLang="fr-FR" baseline="0" dirty="0" smtClean="0"/>
              <a:t> </a:t>
            </a:r>
            <a:r>
              <a:rPr lang="en-GB" altLang="fr-FR" baseline="0" dirty="0" err="1" smtClean="0"/>
              <a:t>n’ayant</a:t>
            </a:r>
            <a:r>
              <a:rPr lang="en-GB" altLang="fr-FR" baseline="0" dirty="0" smtClean="0"/>
              <a:t> pas de </a:t>
            </a:r>
            <a:r>
              <a:rPr lang="en-GB" altLang="fr-FR" baseline="0" dirty="0" err="1" smtClean="0"/>
              <a:t>valeur</a:t>
            </a:r>
            <a:r>
              <a:rPr lang="en-GB" altLang="fr-FR" baseline="0" dirty="0" smtClean="0"/>
              <a:t> “</a:t>
            </a:r>
            <a:r>
              <a:rPr lang="en-GB" altLang="fr-FR" baseline="0" dirty="0" err="1" smtClean="0"/>
              <a:t>officielle</a:t>
            </a:r>
            <a:r>
              <a:rPr lang="en-GB" altLang="fr-FR" baseline="0" dirty="0" smtClean="0"/>
              <a:t>”, </a:t>
            </a:r>
            <a:r>
              <a:rPr lang="en-GB" altLang="fr-FR" baseline="0" dirty="0" err="1" smtClean="0"/>
              <a:t>n’engageant</a:t>
            </a:r>
            <a:r>
              <a:rPr lang="en-GB" altLang="fr-FR" baseline="0" dirty="0" smtClean="0"/>
              <a:t> pas la </a:t>
            </a:r>
            <a:r>
              <a:rPr lang="en-GB" altLang="fr-FR" baseline="0" dirty="0" err="1" smtClean="0"/>
              <a:t>politique</a:t>
            </a:r>
            <a:r>
              <a:rPr lang="en-GB" altLang="fr-FR" baseline="0" dirty="0" smtClean="0"/>
              <a:t> educative </a:t>
            </a:r>
            <a:r>
              <a:rPr lang="en-GB" altLang="fr-FR" baseline="0" dirty="0" err="1" smtClean="0"/>
              <a:t>d’une</a:t>
            </a:r>
            <a:r>
              <a:rPr lang="en-GB" altLang="fr-FR" baseline="0" dirty="0" smtClean="0"/>
              <a:t> </a:t>
            </a:r>
            <a:r>
              <a:rPr lang="en-GB" altLang="fr-FR" baseline="0" dirty="0" err="1" smtClean="0"/>
              <a:t>entité</a:t>
            </a:r>
            <a:r>
              <a:rPr lang="en-GB" altLang="fr-FR" baseline="0" dirty="0" smtClean="0"/>
              <a:t> </a:t>
            </a:r>
            <a:r>
              <a:rPr lang="en-GB" altLang="fr-FR" baseline="0" dirty="0" err="1" smtClean="0"/>
              <a:t>territoriale</a:t>
            </a:r>
            <a:r>
              <a:rPr lang="en-GB" altLang="fr-FR" baseline="0" dirty="0" smtClean="0"/>
              <a:t>.</a:t>
            </a:r>
          </a:p>
          <a:p>
            <a:r>
              <a:rPr lang="en-GB" altLang="fr-FR" baseline="0" dirty="0" smtClean="0"/>
              <a:t>&gt;&gt; </a:t>
            </a:r>
            <a:r>
              <a:rPr lang="en-GB" altLang="fr-FR" baseline="0" dirty="0" err="1" smtClean="0"/>
              <a:t>Plusieurs</a:t>
            </a:r>
            <a:r>
              <a:rPr lang="en-GB" altLang="fr-FR" baseline="0" dirty="0" smtClean="0"/>
              <a:t> raisons à </a:t>
            </a:r>
            <a:r>
              <a:rPr lang="en-GB" altLang="fr-FR" baseline="0" dirty="0" err="1" smtClean="0"/>
              <a:t>cela</a:t>
            </a:r>
            <a:r>
              <a:rPr lang="en-GB" altLang="fr-FR" baseline="0" dirty="0" smtClean="0"/>
              <a:t>:</a:t>
            </a:r>
          </a:p>
          <a:p>
            <a:r>
              <a:rPr lang="en-GB" altLang="fr-FR" baseline="0" dirty="0" smtClean="0"/>
              <a:t>On </a:t>
            </a:r>
            <a:r>
              <a:rPr lang="en-GB" altLang="fr-FR" baseline="0" dirty="0" err="1" smtClean="0"/>
              <a:t>peut</a:t>
            </a:r>
            <a:r>
              <a:rPr lang="en-GB" altLang="fr-FR" baseline="0" dirty="0" smtClean="0"/>
              <a:t> considerer </a:t>
            </a:r>
            <a:r>
              <a:rPr lang="en-GB" altLang="fr-FR" baseline="0" dirty="0" err="1" smtClean="0"/>
              <a:t>aujourd’hui</a:t>
            </a:r>
            <a:r>
              <a:rPr lang="en-GB" altLang="fr-FR" baseline="0" dirty="0" smtClean="0"/>
              <a:t> que </a:t>
            </a:r>
            <a:r>
              <a:rPr lang="en-GB" altLang="fr-FR" baseline="0" dirty="0" err="1" smtClean="0"/>
              <a:t>l’éveil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est</a:t>
            </a:r>
            <a:r>
              <a:rPr lang="en-GB" altLang="fr-FR" baseline="0" dirty="0" smtClean="0"/>
              <a:t> un </a:t>
            </a:r>
            <a:r>
              <a:rPr lang="en-GB" altLang="fr-FR" baseline="0" dirty="0" err="1" smtClean="0"/>
              <a:t>outil</a:t>
            </a:r>
            <a:r>
              <a:rPr lang="en-GB" altLang="fr-FR" baseline="0" dirty="0" smtClean="0"/>
              <a:t> </a:t>
            </a:r>
            <a:r>
              <a:rPr lang="en-GB" altLang="fr-FR" baseline="0" dirty="0" err="1" smtClean="0"/>
              <a:t>solide</a:t>
            </a:r>
            <a:r>
              <a:rPr lang="en-GB" altLang="fr-FR" baseline="0" dirty="0" smtClean="0"/>
              <a:t> – </a:t>
            </a:r>
            <a:r>
              <a:rPr lang="en-GB" altLang="fr-FR" baseline="0" dirty="0" err="1" smtClean="0"/>
              <a:t>même</a:t>
            </a:r>
            <a:r>
              <a:rPr lang="en-GB" altLang="fr-FR" baseline="0" dirty="0" smtClean="0"/>
              <a:t> </a:t>
            </a:r>
            <a:r>
              <a:rPr lang="en-GB" altLang="fr-FR" baseline="0" dirty="0" err="1" smtClean="0"/>
              <a:t>si</a:t>
            </a:r>
            <a:r>
              <a:rPr lang="en-GB" altLang="fr-FR" baseline="0" dirty="0" smtClean="0"/>
              <a:t> </a:t>
            </a:r>
            <a:r>
              <a:rPr lang="en-GB" altLang="fr-FR" baseline="0" dirty="0" err="1" smtClean="0"/>
              <a:t>bien</a:t>
            </a:r>
            <a:r>
              <a:rPr lang="en-GB" altLang="fr-FR" baseline="0" dirty="0" smtClean="0"/>
              <a:t> </a:t>
            </a:r>
            <a:r>
              <a:rPr lang="en-GB" altLang="fr-FR" baseline="0" dirty="0" err="1" smtClean="0"/>
              <a:t>sûr</a:t>
            </a:r>
            <a:r>
              <a:rPr lang="en-GB" altLang="fr-FR" baseline="0" dirty="0" smtClean="0"/>
              <a:t>, on </a:t>
            </a:r>
            <a:r>
              <a:rPr lang="en-GB" altLang="fr-FR" baseline="0" dirty="0" err="1" smtClean="0"/>
              <a:t>peut</a:t>
            </a:r>
            <a:r>
              <a:rPr lang="en-GB" altLang="fr-FR" baseline="0" dirty="0" smtClean="0"/>
              <a:t> encore </a:t>
            </a:r>
            <a:r>
              <a:rPr lang="en-GB" altLang="fr-FR" baseline="0" dirty="0" err="1" smtClean="0"/>
              <a:t>l’améliorer</a:t>
            </a:r>
            <a:r>
              <a:rPr lang="en-GB" altLang="fr-FR" baseline="0" dirty="0" smtClean="0"/>
              <a:t>, </a:t>
            </a:r>
            <a:r>
              <a:rPr lang="en-GB" altLang="fr-FR" baseline="0" dirty="0" err="1" smtClean="0"/>
              <a:t>en</a:t>
            </a:r>
            <a:r>
              <a:rPr lang="en-GB" altLang="fr-FR" baseline="0" dirty="0" smtClean="0"/>
              <a:t> </a:t>
            </a:r>
            <a:r>
              <a:rPr lang="en-GB" altLang="fr-FR" baseline="0" dirty="0" err="1" smtClean="0"/>
              <a:t>particulier</a:t>
            </a:r>
            <a:r>
              <a:rPr lang="en-GB" altLang="fr-FR" baseline="0" dirty="0" smtClean="0"/>
              <a:t> pour son usage </a:t>
            </a:r>
            <a:r>
              <a:rPr lang="en-GB" altLang="fr-FR" baseline="0" dirty="0" err="1" smtClean="0"/>
              <a:t>en</a:t>
            </a:r>
            <a:r>
              <a:rPr lang="en-GB" altLang="fr-FR" baseline="0" dirty="0" smtClean="0"/>
              <a:t> </a:t>
            </a:r>
            <a:r>
              <a:rPr lang="en-GB" altLang="fr-FR" baseline="0" dirty="0" err="1" smtClean="0"/>
              <a:t>contexte</a:t>
            </a:r>
            <a:r>
              <a:rPr lang="en-GB" altLang="fr-FR" baseline="0" dirty="0" smtClean="0"/>
              <a:t>. La question première </a:t>
            </a:r>
            <a:r>
              <a:rPr lang="en-GB" altLang="fr-FR" baseline="0" dirty="0" err="1" smtClean="0"/>
              <a:t>est</a:t>
            </a:r>
            <a:r>
              <a:rPr lang="en-GB" altLang="fr-FR" baseline="0" dirty="0" smtClean="0"/>
              <a:t> </a:t>
            </a:r>
            <a:r>
              <a:rPr lang="en-GB" altLang="fr-FR" baseline="0" dirty="0" err="1" smtClean="0"/>
              <a:t>bien</a:t>
            </a:r>
            <a:r>
              <a:rPr lang="en-GB" altLang="fr-FR" baseline="0" dirty="0" smtClean="0"/>
              <a:t> </a:t>
            </a:r>
            <a:r>
              <a:rPr lang="en-GB" altLang="fr-FR" baseline="0" dirty="0" err="1" smtClean="0"/>
              <a:t>maintenant</a:t>
            </a:r>
            <a:r>
              <a:rPr lang="en-GB" altLang="fr-FR" baseline="0" dirty="0" smtClean="0"/>
              <a:t> </a:t>
            </a:r>
            <a:r>
              <a:rPr lang="en-GB" altLang="fr-FR" baseline="0" dirty="0" err="1" smtClean="0"/>
              <a:t>celle</a:t>
            </a:r>
            <a:r>
              <a:rPr lang="en-GB" altLang="fr-FR" baseline="0" dirty="0" smtClean="0"/>
              <a:t> de </a:t>
            </a:r>
            <a:r>
              <a:rPr lang="en-GB" altLang="fr-FR" baseline="0" dirty="0" err="1" smtClean="0"/>
              <a:t>sa</a:t>
            </a:r>
            <a:r>
              <a:rPr lang="en-GB" altLang="fr-FR" baseline="0" dirty="0" smtClean="0"/>
              <a:t> diffusion.</a:t>
            </a:r>
          </a:p>
          <a:p>
            <a:r>
              <a:rPr lang="en-GB" altLang="fr-FR" baseline="0" dirty="0" smtClean="0"/>
              <a:t>Et </a:t>
            </a:r>
            <a:r>
              <a:rPr lang="en-GB" altLang="fr-FR" baseline="0" dirty="0" err="1" smtClean="0"/>
              <a:t>dans</a:t>
            </a:r>
            <a:r>
              <a:rPr lang="en-GB" altLang="fr-FR" baseline="0" dirty="0" smtClean="0"/>
              <a:t> beaucoup de pays, </a:t>
            </a:r>
            <a:r>
              <a:rPr lang="en-GB" altLang="fr-FR" baseline="0" dirty="0" err="1" smtClean="0"/>
              <a:t>l’obstacle</a:t>
            </a:r>
            <a:r>
              <a:rPr lang="en-GB" altLang="fr-FR" baseline="0" dirty="0" smtClean="0"/>
              <a:t> </a:t>
            </a:r>
            <a:r>
              <a:rPr lang="en-GB" altLang="fr-FR" baseline="0" dirty="0" err="1" smtClean="0"/>
              <a:t>majeur</a:t>
            </a:r>
            <a:r>
              <a:rPr lang="en-GB" altLang="fr-FR" baseline="0" dirty="0" smtClean="0"/>
              <a:t> à la diffusion </a:t>
            </a:r>
            <a:r>
              <a:rPr lang="en-GB" altLang="fr-FR" baseline="0" dirty="0" err="1" smtClean="0"/>
              <a:t>est</a:t>
            </a:r>
            <a:r>
              <a:rPr lang="en-GB" altLang="fr-FR" baseline="0" dirty="0" smtClean="0"/>
              <a:t> </a:t>
            </a:r>
            <a:r>
              <a:rPr lang="en-GB" altLang="fr-FR" baseline="0" dirty="0" err="1" smtClean="0"/>
              <a:t>bien</a:t>
            </a:r>
            <a:r>
              <a:rPr lang="en-GB" altLang="fr-FR" baseline="0" dirty="0" smtClean="0"/>
              <a:t> </a:t>
            </a:r>
            <a:r>
              <a:rPr lang="en-GB" altLang="fr-FR" baseline="0" dirty="0" err="1" smtClean="0"/>
              <a:t>l’absence</a:t>
            </a:r>
            <a:r>
              <a:rPr lang="en-GB" altLang="fr-FR" baseline="0" dirty="0" smtClean="0"/>
              <a:t> de reconnaissance </a:t>
            </a:r>
            <a:r>
              <a:rPr lang="en-GB" altLang="fr-FR" baseline="0" dirty="0" err="1" smtClean="0"/>
              <a:t>officielle</a:t>
            </a:r>
            <a:r>
              <a:rPr lang="en-GB" altLang="fr-FR" baseline="0" dirty="0" smtClean="0"/>
              <a:t>.</a:t>
            </a:r>
            <a:endParaRPr lang="en-GB" altLang="fr-FR" dirty="0"/>
          </a:p>
        </p:txBody>
      </p:sp>
    </p:spTree>
    <p:extLst>
      <p:ext uri="{BB962C8B-B14F-4D97-AF65-F5344CB8AC3E}">
        <p14:creationId xmlns:p14="http://schemas.microsoft.com/office/powerpoint/2010/main" val="138005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7</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smtClean="0"/>
              <a:t>A un second </a:t>
            </a:r>
            <a:r>
              <a:rPr lang="en-GB" altLang="fr-FR" dirty="0" err="1" smtClean="0"/>
              <a:t>niveau</a:t>
            </a:r>
            <a:r>
              <a:rPr lang="en-GB" altLang="fr-FR" dirty="0" smtClean="0"/>
              <a:t>, le questionnaire </a:t>
            </a:r>
            <a:r>
              <a:rPr lang="en-GB" altLang="fr-FR" dirty="0" err="1" smtClean="0"/>
              <a:t>est</a:t>
            </a:r>
            <a:r>
              <a:rPr lang="en-GB" altLang="fr-FR" dirty="0" smtClean="0"/>
              <a:t> </a:t>
            </a:r>
            <a:r>
              <a:rPr lang="en-GB" altLang="fr-FR" dirty="0" err="1" smtClean="0"/>
              <a:t>structuré</a:t>
            </a:r>
            <a:r>
              <a:rPr lang="en-GB" altLang="fr-FR" baseline="0" dirty="0" smtClean="0"/>
              <a:t> </a:t>
            </a:r>
            <a:r>
              <a:rPr lang="en-GB" altLang="fr-FR" baseline="0" dirty="0" err="1" smtClean="0"/>
              <a:t>en</a:t>
            </a:r>
            <a:r>
              <a:rPr lang="en-GB" altLang="fr-FR" baseline="0" dirty="0" smtClean="0"/>
              <a:t> types de </a:t>
            </a:r>
            <a:r>
              <a:rPr lang="en-GB" altLang="fr-FR" baseline="0" dirty="0" err="1" smtClean="0"/>
              <a:t>domaines</a:t>
            </a:r>
            <a:r>
              <a:rPr lang="en-GB" altLang="fr-FR" baseline="0" dirty="0" smtClean="0"/>
              <a:t> </a:t>
            </a:r>
            <a:r>
              <a:rPr lang="en-GB" altLang="fr-FR" baseline="0" dirty="0" err="1" smtClean="0"/>
              <a:t>d’initiative</a:t>
            </a:r>
            <a:r>
              <a:rPr lang="en-GB" altLang="fr-FR" baseline="0" dirty="0" smtClean="0"/>
              <a:t>. </a:t>
            </a:r>
          </a:p>
          <a:p>
            <a:r>
              <a:rPr lang="en-GB" altLang="fr-FR" baseline="0" dirty="0" smtClean="0"/>
              <a:t>&gt;&gt; Nous </a:t>
            </a:r>
            <a:r>
              <a:rPr lang="en-GB" altLang="fr-FR" baseline="0" dirty="0" err="1" smtClean="0"/>
              <a:t>retrouvons</a:t>
            </a:r>
            <a:r>
              <a:rPr lang="en-GB" altLang="fr-FR" baseline="0" dirty="0" smtClean="0"/>
              <a:t> </a:t>
            </a:r>
            <a:r>
              <a:rPr lang="en-GB" altLang="fr-FR" baseline="0" dirty="0" err="1" smtClean="0"/>
              <a:t>ici</a:t>
            </a:r>
            <a:r>
              <a:rPr lang="en-GB" altLang="fr-FR" baseline="0" dirty="0" smtClean="0"/>
              <a:t> des categories </a:t>
            </a:r>
            <a:r>
              <a:rPr lang="en-GB" altLang="fr-FR" baseline="0" dirty="0" err="1" smtClean="0"/>
              <a:t>classiques</a:t>
            </a:r>
            <a:r>
              <a:rPr lang="en-GB" altLang="fr-FR" baseline="0" dirty="0" smtClean="0"/>
              <a:t>:</a:t>
            </a:r>
          </a:p>
          <a:p>
            <a:r>
              <a:rPr lang="en-GB" altLang="fr-FR" baseline="0" dirty="0" smtClean="0"/>
              <a:t>Bien </a:t>
            </a:r>
            <a:r>
              <a:rPr lang="en-GB" altLang="fr-FR" baseline="0" dirty="0" err="1" smtClean="0"/>
              <a:t>sûr</a:t>
            </a:r>
            <a:r>
              <a:rPr lang="en-GB" altLang="fr-FR" baseline="0" dirty="0" smtClean="0"/>
              <a:t> pour les </a:t>
            </a:r>
            <a:r>
              <a:rPr lang="en-GB" altLang="fr-FR" baseline="0" dirty="0" err="1" smtClean="0"/>
              <a:t>autorités</a:t>
            </a:r>
            <a:r>
              <a:rPr lang="en-GB" altLang="fr-FR" baseline="0" dirty="0" smtClean="0"/>
              <a:t> </a:t>
            </a:r>
            <a:r>
              <a:rPr lang="en-GB" altLang="fr-FR" baseline="0" dirty="0" err="1" smtClean="0"/>
              <a:t>éducatives</a:t>
            </a:r>
            <a:r>
              <a:rPr lang="en-GB" altLang="fr-FR" baseline="0" dirty="0" smtClean="0"/>
              <a:t>, </a:t>
            </a:r>
            <a:r>
              <a:rPr lang="en-GB" altLang="fr-FR" baseline="0" dirty="0" err="1" smtClean="0"/>
              <a:t>il</a:t>
            </a:r>
            <a:r>
              <a:rPr lang="en-GB" altLang="fr-FR" baseline="0" dirty="0" smtClean="0"/>
              <a:t> y a </a:t>
            </a:r>
            <a:r>
              <a:rPr lang="en-GB" altLang="fr-FR" baseline="0" dirty="0" err="1" smtClean="0"/>
              <a:t>l’introduction</a:t>
            </a:r>
            <a:r>
              <a:rPr lang="en-GB" altLang="fr-FR" baseline="0" dirty="0" smtClean="0"/>
              <a:t> </a:t>
            </a:r>
            <a:r>
              <a:rPr lang="en-GB" altLang="fr-FR" baseline="0" dirty="0" err="1" smtClean="0"/>
              <a:t>éventuelle</a:t>
            </a:r>
            <a:r>
              <a:rPr lang="en-GB" altLang="fr-FR" baseline="0" dirty="0" smtClean="0"/>
              <a:t> </a:t>
            </a:r>
            <a:r>
              <a:rPr lang="en-GB" altLang="fr-FR" baseline="0" dirty="0" err="1" smtClean="0"/>
              <a:t>dans</a:t>
            </a:r>
            <a:r>
              <a:rPr lang="en-GB" altLang="fr-FR" baseline="0" dirty="0" smtClean="0"/>
              <a:t> les curriculums, </a:t>
            </a:r>
            <a:r>
              <a:rPr lang="en-GB" altLang="fr-FR" baseline="0" dirty="0" err="1" smtClean="0"/>
              <a:t>ou</a:t>
            </a:r>
            <a:r>
              <a:rPr lang="en-GB" altLang="fr-FR" baseline="0" dirty="0" smtClean="0"/>
              <a:t> la mention </a:t>
            </a:r>
            <a:r>
              <a:rPr lang="en-GB" altLang="fr-FR" baseline="0" dirty="0" err="1" smtClean="0"/>
              <a:t>dans</a:t>
            </a:r>
            <a:r>
              <a:rPr lang="en-GB" altLang="fr-FR" baseline="0" dirty="0" smtClean="0"/>
              <a:t> des </a:t>
            </a:r>
            <a:r>
              <a:rPr lang="en-GB" altLang="fr-FR" baseline="0" dirty="0" err="1" smtClean="0"/>
              <a:t>textes</a:t>
            </a:r>
            <a:r>
              <a:rPr lang="en-GB" altLang="fr-FR" baseline="0" dirty="0" smtClean="0"/>
              <a:t> de </a:t>
            </a:r>
            <a:r>
              <a:rPr lang="en-GB" altLang="fr-FR" baseline="0" dirty="0" err="1" smtClean="0"/>
              <a:t>même</a:t>
            </a:r>
            <a:r>
              <a:rPr lang="en-GB" altLang="fr-FR" baseline="0" dirty="0" smtClean="0"/>
              <a:t> </a:t>
            </a:r>
            <a:r>
              <a:rPr lang="en-GB" altLang="fr-FR" baseline="0" dirty="0" err="1" smtClean="0"/>
              <a:t>statut</a:t>
            </a:r>
            <a:r>
              <a:rPr lang="en-GB" altLang="fr-FR" baseline="0" dirty="0" smtClean="0"/>
              <a:t>.</a:t>
            </a:r>
          </a:p>
          <a:p>
            <a:r>
              <a:rPr lang="en-GB" altLang="fr-FR" baseline="0" dirty="0" err="1" smtClean="0"/>
              <a:t>Mais</a:t>
            </a:r>
            <a:r>
              <a:rPr lang="en-GB" altLang="fr-FR" baseline="0" dirty="0" smtClean="0"/>
              <a:t> </a:t>
            </a:r>
            <a:r>
              <a:rPr lang="en-GB" altLang="fr-FR" baseline="0" dirty="0" err="1" smtClean="0"/>
              <a:t>il</a:t>
            </a:r>
            <a:r>
              <a:rPr lang="en-GB" altLang="fr-FR" baseline="0" dirty="0" smtClean="0"/>
              <a:t> y a </a:t>
            </a:r>
            <a:r>
              <a:rPr lang="en-GB" altLang="fr-FR" baseline="0" dirty="0" err="1" smtClean="0"/>
              <a:t>aussi</a:t>
            </a:r>
            <a:r>
              <a:rPr lang="en-GB" altLang="fr-FR" baseline="0" dirty="0" smtClean="0"/>
              <a:t> le </a:t>
            </a:r>
            <a:r>
              <a:rPr lang="en-GB" altLang="fr-FR" baseline="0" dirty="0" err="1" smtClean="0"/>
              <a:t>lancement</a:t>
            </a:r>
            <a:r>
              <a:rPr lang="en-GB" altLang="fr-FR" baseline="0" dirty="0" smtClean="0"/>
              <a:t> </a:t>
            </a:r>
            <a:r>
              <a:rPr lang="en-GB" altLang="fr-FR" baseline="0" dirty="0" err="1" smtClean="0"/>
              <a:t>d’experimentations</a:t>
            </a:r>
            <a:r>
              <a:rPr lang="en-GB" altLang="fr-FR" baseline="0" dirty="0" smtClean="0"/>
              <a:t>, des programmes de formation des </a:t>
            </a:r>
            <a:r>
              <a:rPr lang="en-GB" altLang="fr-FR" baseline="0" dirty="0" err="1" smtClean="0"/>
              <a:t>enseignants</a:t>
            </a:r>
            <a:r>
              <a:rPr lang="en-GB" altLang="fr-FR" baseline="0" dirty="0" smtClean="0"/>
              <a:t>, la production et la diffusion de </a:t>
            </a:r>
            <a:r>
              <a:rPr lang="en-GB" altLang="fr-FR" baseline="0" dirty="0" err="1" smtClean="0"/>
              <a:t>matériaux</a:t>
            </a:r>
            <a:r>
              <a:rPr lang="en-GB" altLang="fr-FR" baseline="0" dirty="0" smtClean="0"/>
              <a:t> </a:t>
            </a:r>
            <a:r>
              <a:rPr lang="en-GB" altLang="fr-FR" baseline="0" dirty="0" err="1" smtClean="0"/>
              <a:t>didactiques</a:t>
            </a:r>
            <a:r>
              <a:rPr lang="en-GB" altLang="fr-FR" baseline="0" dirty="0" smtClean="0"/>
              <a:t>.</a:t>
            </a:r>
            <a:endParaRPr lang="en-GB" altLang="fr-FR" dirty="0"/>
          </a:p>
        </p:txBody>
      </p:sp>
    </p:spTree>
    <p:extLst>
      <p:ext uri="{BB962C8B-B14F-4D97-AF65-F5344CB8AC3E}">
        <p14:creationId xmlns:p14="http://schemas.microsoft.com/office/powerpoint/2010/main" val="322891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8</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smtClean="0"/>
              <a:t>Pour les initiatives </a:t>
            </a:r>
            <a:r>
              <a:rPr lang="en-GB" altLang="fr-FR" dirty="0" err="1" smtClean="0"/>
              <a:t>individuelles</a:t>
            </a:r>
            <a:r>
              <a:rPr lang="en-GB" altLang="fr-FR" dirty="0" smtClean="0"/>
              <a:t> </a:t>
            </a:r>
            <a:r>
              <a:rPr lang="en-GB" altLang="fr-FR" dirty="0" err="1" smtClean="0"/>
              <a:t>ou</a:t>
            </a:r>
            <a:r>
              <a:rPr lang="en-GB" altLang="fr-FR" dirty="0" smtClean="0"/>
              <a:t> collectives “non-</a:t>
            </a:r>
            <a:r>
              <a:rPr lang="en-GB" altLang="fr-FR" dirty="0" err="1" smtClean="0"/>
              <a:t>officielles</a:t>
            </a:r>
            <a:r>
              <a:rPr lang="en-GB" altLang="fr-FR" dirty="0" smtClean="0"/>
              <a:t>”, </a:t>
            </a:r>
            <a:r>
              <a:rPr lang="en-GB" altLang="fr-FR" dirty="0" err="1" smtClean="0"/>
              <a:t>il</a:t>
            </a:r>
            <a:r>
              <a:rPr lang="en-GB" altLang="fr-FR" dirty="0" smtClean="0"/>
              <a:t> </a:t>
            </a:r>
            <a:r>
              <a:rPr lang="en-GB" altLang="fr-FR" dirty="0" err="1" smtClean="0"/>
              <a:t>peut</a:t>
            </a:r>
            <a:r>
              <a:rPr lang="en-GB" altLang="fr-FR" dirty="0" smtClean="0"/>
              <a:t> </a:t>
            </a:r>
            <a:r>
              <a:rPr lang="en-GB" altLang="fr-FR" dirty="0" err="1" smtClean="0"/>
              <a:t>s’agir</a:t>
            </a:r>
            <a:r>
              <a:rPr lang="en-GB" altLang="fr-FR" dirty="0" smtClean="0"/>
              <a:t> de </a:t>
            </a:r>
            <a:r>
              <a:rPr lang="en-GB" altLang="fr-FR" dirty="0" err="1" smtClean="0"/>
              <a:t>projets</a:t>
            </a:r>
            <a:r>
              <a:rPr lang="en-GB" altLang="fr-FR" dirty="0" smtClean="0"/>
              <a:t> de </a:t>
            </a:r>
            <a:r>
              <a:rPr lang="en-GB" altLang="fr-FR" dirty="0" err="1" smtClean="0"/>
              <a:t>recherche</a:t>
            </a:r>
            <a:r>
              <a:rPr lang="en-GB" altLang="fr-FR" dirty="0" smtClean="0"/>
              <a:t>, de </a:t>
            </a:r>
            <a:r>
              <a:rPr lang="en-GB" altLang="fr-FR" dirty="0" err="1" smtClean="0"/>
              <a:t>thèses</a:t>
            </a:r>
            <a:r>
              <a:rPr lang="en-GB" altLang="fr-FR" dirty="0" smtClean="0"/>
              <a:t> </a:t>
            </a:r>
            <a:r>
              <a:rPr lang="en-GB" altLang="fr-FR" dirty="0" err="1" smtClean="0"/>
              <a:t>ou</a:t>
            </a:r>
            <a:r>
              <a:rPr lang="en-GB" altLang="fr-FR" dirty="0" smtClean="0"/>
              <a:t> de </a:t>
            </a:r>
            <a:r>
              <a:rPr lang="en-GB" altLang="fr-FR" dirty="0" err="1" smtClean="0"/>
              <a:t>mémoires</a:t>
            </a:r>
            <a:r>
              <a:rPr lang="en-GB" altLang="fr-FR" dirty="0" smtClean="0"/>
              <a:t> de master, de </a:t>
            </a:r>
            <a:r>
              <a:rPr lang="en-GB" altLang="fr-FR" dirty="0" err="1" smtClean="0"/>
              <a:t>matériaux</a:t>
            </a:r>
            <a:r>
              <a:rPr lang="en-GB" altLang="fr-FR" dirty="0" smtClean="0"/>
              <a:t> </a:t>
            </a:r>
            <a:r>
              <a:rPr lang="en-GB" altLang="fr-FR" dirty="0" err="1" smtClean="0"/>
              <a:t>ou</a:t>
            </a:r>
            <a:r>
              <a:rPr lang="en-GB" altLang="fr-FR" dirty="0" smtClean="0"/>
              <a:t> de sessions de formation des </a:t>
            </a:r>
            <a:r>
              <a:rPr lang="en-GB" altLang="fr-FR" dirty="0" err="1" smtClean="0"/>
              <a:t>enseignants</a:t>
            </a:r>
            <a:r>
              <a:rPr lang="en-GB" altLang="fr-FR" dirty="0" smtClean="0"/>
              <a:t>,</a:t>
            </a:r>
            <a:r>
              <a:rPr lang="en-GB" altLang="fr-FR" baseline="0" dirty="0" smtClean="0"/>
              <a:t> de </a:t>
            </a:r>
            <a:r>
              <a:rPr lang="en-GB" altLang="fr-FR" baseline="0" dirty="0" err="1" smtClean="0"/>
              <a:t>matériaux</a:t>
            </a:r>
            <a:r>
              <a:rPr lang="en-GB" altLang="fr-FR" baseline="0" dirty="0" smtClean="0"/>
              <a:t> </a:t>
            </a:r>
            <a:r>
              <a:rPr lang="en-GB" altLang="fr-FR" baseline="0" dirty="0" err="1" smtClean="0"/>
              <a:t>didactiques</a:t>
            </a:r>
            <a:r>
              <a:rPr lang="en-GB" altLang="fr-FR" baseline="0" dirty="0" smtClean="0"/>
              <a:t> pour la </a:t>
            </a:r>
            <a:r>
              <a:rPr lang="en-GB" altLang="fr-FR" baseline="0" dirty="0" err="1" smtClean="0"/>
              <a:t>classe</a:t>
            </a:r>
            <a:r>
              <a:rPr lang="en-GB" altLang="fr-FR" baseline="0" dirty="0" smtClean="0"/>
              <a:t> et de </a:t>
            </a:r>
            <a:r>
              <a:rPr lang="en-GB" altLang="fr-FR" baseline="0" dirty="0" err="1" smtClean="0"/>
              <a:t>l’introduction</a:t>
            </a:r>
            <a:r>
              <a:rPr lang="en-GB" altLang="fr-FR" baseline="0" dirty="0" smtClean="0"/>
              <a:t> </a:t>
            </a:r>
            <a:r>
              <a:rPr lang="en-GB" altLang="fr-FR" baseline="0" dirty="0" err="1" smtClean="0"/>
              <a:t>d’activités</a:t>
            </a:r>
            <a:r>
              <a:rPr lang="en-GB" altLang="fr-FR" baseline="0" dirty="0" smtClean="0"/>
              <a:t> </a:t>
            </a:r>
            <a:r>
              <a:rPr lang="en-GB" altLang="fr-FR" baseline="0" dirty="0" err="1" smtClean="0"/>
              <a:t>d’éveil</a:t>
            </a:r>
            <a:r>
              <a:rPr lang="en-GB" altLang="fr-FR" baseline="0" dirty="0" smtClean="0"/>
              <a:t> aux </a:t>
            </a:r>
            <a:r>
              <a:rPr lang="en-GB" altLang="fr-FR" baseline="0" dirty="0" err="1" smtClean="0"/>
              <a:t>langues</a:t>
            </a:r>
            <a:r>
              <a:rPr lang="en-GB" altLang="fr-FR" baseline="0" dirty="0" smtClean="0"/>
              <a:t> </a:t>
            </a:r>
            <a:r>
              <a:rPr lang="en-GB" altLang="fr-FR" baseline="0" dirty="0" err="1" smtClean="0"/>
              <a:t>en</a:t>
            </a:r>
            <a:r>
              <a:rPr lang="en-GB" altLang="fr-FR" baseline="0" dirty="0" smtClean="0"/>
              <a:t> </a:t>
            </a:r>
            <a:r>
              <a:rPr lang="en-GB" altLang="fr-FR" baseline="0" dirty="0" err="1" smtClean="0"/>
              <a:t>classe</a:t>
            </a:r>
            <a:r>
              <a:rPr lang="en-GB" altLang="fr-FR" baseline="0" dirty="0" smtClean="0"/>
              <a:t>.</a:t>
            </a:r>
            <a:endParaRPr lang="en-GB" altLang="fr-FR" dirty="0"/>
          </a:p>
        </p:txBody>
      </p:sp>
    </p:spTree>
    <p:extLst>
      <p:ext uri="{BB962C8B-B14F-4D97-AF65-F5344CB8AC3E}">
        <p14:creationId xmlns:p14="http://schemas.microsoft.com/office/powerpoint/2010/main" val="255372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5483-4C3A-4462-9466-DB405A019C63}" type="slidenum">
              <a:rPr lang="fr-FR" altLang="fr-FR"/>
              <a:pPr/>
              <a:t>9</a:t>
            </a:fld>
            <a:endParaRPr lang="fr-FR" altLang="fr-FR"/>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GB" altLang="fr-FR" dirty="0" err="1" smtClean="0"/>
              <a:t>Enfin</a:t>
            </a:r>
            <a:r>
              <a:rPr lang="en-GB" altLang="fr-FR" dirty="0" smtClean="0"/>
              <a:t>,</a:t>
            </a:r>
            <a:r>
              <a:rPr lang="en-GB" altLang="fr-FR" baseline="0" dirty="0" smtClean="0"/>
              <a:t> le questionnaire </a:t>
            </a:r>
            <a:r>
              <a:rPr lang="en-GB" altLang="fr-FR" baseline="0" dirty="0" err="1" smtClean="0"/>
              <a:t>demandait</a:t>
            </a:r>
            <a:r>
              <a:rPr lang="en-GB" altLang="fr-FR" baseline="0" dirty="0" smtClean="0"/>
              <a:t> des </a:t>
            </a:r>
            <a:r>
              <a:rPr lang="en-GB" altLang="fr-FR" baseline="0" dirty="0" err="1" smtClean="0"/>
              <a:t>informations</a:t>
            </a:r>
            <a:r>
              <a:rPr lang="en-GB" altLang="fr-FR" baseline="0" dirty="0" smtClean="0"/>
              <a:t> </a:t>
            </a:r>
            <a:r>
              <a:rPr lang="en-GB" altLang="fr-FR" baseline="0" dirty="0" err="1" smtClean="0"/>
              <a:t>concernant</a:t>
            </a:r>
            <a:r>
              <a:rPr lang="en-GB" altLang="fr-FR" baseline="0" dirty="0" smtClean="0"/>
              <a:t> la </a:t>
            </a:r>
            <a:r>
              <a:rPr lang="en-GB" altLang="fr-FR" baseline="0" dirty="0" err="1" smtClean="0"/>
              <a:t>fréquence</a:t>
            </a:r>
            <a:r>
              <a:rPr lang="en-GB" altLang="fr-FR" baseline="0" dirty="0" smtClean="0"/>
              <a:t> des publications, </a:t>
            </a:r>
            <a:r>
              <a:rPr lang="en-GB" altLang="fr-FR" baseline="0" dirty="0" err="1" smtClean="0"/>
              <a:t>ainsi</a:t>
            </a:r>
            <a:r>
              <a:rPr lang="en-GB" altLang="fr-FR" baseline="0" dirty="0" smtClean="0"/>
              <a:t> que des </a:t>
            </a:r>
            <a:r>
              <a:rPr lang="en-GB" altLang="fr-FR" baseline="0" dirty="0" err="1" smtClean="0"/>
              <a:t>colloques</a:t>
            </a:r>
            <a:r>
              <a:rPr lang="en-GB" altLang="fr-FR" baseline="0" dirty="0" smtClean="0"/>
              <a:t> </a:t>
            </a:r>
            <a:r>
              <a:rPr lang="en-GB" altLang="fr-FR" baseline="0" dirty="0" err="1" smtClean="0"/>
              <a:t>ou</a:t>
            </a:r>
            <a:r>
              <a:rPr lang="en-GB" altLang="fr-FR" baseline="0" dirty="0" smtClean="0"/>
              <a:t> </a:t>
            </a:r>
            <a:r>
              <a:rPr lang="en-GB" altLang="fr-FR" baseline="0" dirty="0" err="1" smtClean="0"/>
              <a:t>toute</a:t>
            </a:r>
            <a:r>
              <a:rPr lang="en-GB" altLang="fr-FR" baseline="0" dirty="0" smtClean="0"/>
              <a:t> </a:t>
            </a:r>
            <a:r>
              <a:rPr lang="en-GB" altLang="fr-FR" baseline="0" dirty="0" err="1" smtClean="0"/>
              <a:t>autre</a:t>
            </a:r>
            <a:r>
              <a:rPr lang="en-GB" altLang="fr-FR" baseline="0" dirty="0" smtClean="0"/>
              <a:t> initiative de </a:t>
            </a:r>
            <a:r>
              <a:rPr lang="en-GB" altLang="fr-FR" baseline="0" dirty="0" err="1" smtClean="0"/>
              <a:t>visant</a:t>
            </a:r>
            <a:r>
              <a:rPr lang="en-GB" altLang="fr-FR" baseline="0" dirty="0" smtClean="0"/>
              <a:t> à </a:t>
            </a:r>
            <a:r>
              <a:rPr lang="en-GB" altLang="fr-FR" baseline="0" dirty="0" err="1" smtClean="0"/>
              <a:t>améliorer</a:t>
            </a:r>
            <a:r>
              <a:rPr lang="en-GB" altLang="fr-FR" baseline="0" dirty="0" smtClean="0"/>
              <a:t> la diffusion de </a:t>
            </a:r>
            <a:r>
              <a:rPr lang="en-GB" altLang="fr-FR" baseline="0" dirty="0" err="1" smtClean="0"/>
              <a:t>l’approche</a:t>
            </a:r>
            <a:r>
              <a:rPr lang="en-GB" altLang="fr-FR" baseline="0" dirty="0" smtClean="0"/>
              <a:t>.</a:t>
            </a:r>
            <a:endParaRPr lang="en-GB" altLang="fr-FR" dirty="0"/>
          </a:p>
        </p:txBody>
      </p:sp>
    </p:spTree>
    <p:extLst>
      <p:ext uri="{BB962C8B-B14F-4D97-AF65-F5344CB8AC3E}">
        <p14:creationId xmlns:p14="http://schemas.microsoft.com/office/powerpoint/2010/main" val="204679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326DBF4-A789-44C9-AB57-C92DF15F29E2}" type="slidenum">
              <a:rPr lang="fr-FR" altLang="fr-FR"/>
              <a:pPr/>
              <a:t>‹#›</a:t>
            </a:fld>
            <a:endParaRPr lang="fr-FR" altLang="fr-FR"/>
          </a:p>
        </p:txBody>
      </p:sp>
    </p:spTree>
    <p:extLst>
      <p:ext uri="{BB962C8B-B14F-4D97-AF65-F5344CB8AC3E}">
        <p14:creationId xmlns:p14="http://schemas.microsoft.com/office/powerpoint/2010/main" val="3032091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E3B829E2-DFB7-4087-9A34-EDF5CBAD0288}" type="slidenum">
              <a:rPr lang="fr-FR" altLang="fr-FR"/>
              <a:pPr/>
              <a:t>‹#›</a:t>
            </a:fld>
            <a:endParaRPr lang="fr-FR" altLang="fr-FR"/>
          </a:p>
        </p:txBody>
      </p:sp>
    </p:spTree>
    <p:extLst>
      <p:ext uri="{BB962C8B-B14F-4D97-AF65-F5344CB8AC3E}">
        <p14:creationId xmlns:p14="http://schemas.microsoft.com/office/powerpoint/2010/main" val="267805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89F8717A-C0FB-444C-9A90-B43DBB3DC753}" type="slidenum">
              <a:rPr lang="fr-FR" altLang="fr-FR"/>
              <a:pPr/>
              <a:t>‹#›</a:t>
            </a:fld>
            <a:endParaRPr lang="fr-FR" altLang="fr-FR"/>
          </a:p>
        </p:txBody>
      </p:sp>
    </p:spTree>
    <p:extLst>
      <p:ext uri="{BB962C8B-B14F-4D97-AF65-F5344CB8AC3E}">
        <p14:creationId xmlns:p14="http://schemas.microsoft.com/office/powerpoint/2010/main" val="209434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5879A0E1-9D54-4E0D-BDCB-6B6303F39982}" type="slidenum">
              <a:rPr lang="fr-FR" altLang="fr-FR"/>
              <a:pPr/>
              <a:t>‹#›</a:t>
            </a:fld>
            <a:endParaRPr lang="fr-FR" altLang="fr-FR"/>
          </a:p>
        </p:txBody>
      </p:sp>
    </p:spTree>
    <p:extLst>
      <p:ext uri="{BB962C8B-B14F-4D97-AF65-F5344CB8AC3E}">
        <p14:creationId xmlns:p14="http://schemas.microsoft.com/office/powerpoint/2010/main" val="223610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ltLang="fr-FR"/>
          </a:p>
        </p:txBody>
      </p:sp>
      <p:sp>
        <p:nvSpPr>
          <p:cNvPr id="5" name="Espace réservé du pied de page 4"/>
          <p:cNvSpPr>
            <a:spLocks noGrp="1"/>
          </p:cNvSpPr>
          <p:nvPr>
            <p:ph type="ftr" sz="quarter" idx="11"/>
          </p:nvPr>
        </p:nvSpPr>
        <p:spPr/>
        <p:txBody>
          <a:bodyPr/>
          <a:lstStyle>
            <a:lvl1pPr>
              <a:defRPr/>
            </a:lvl1pPr>
          </a:lstStyle>
          <a:p>
            <a:endParaRPr lang="fr-FR" altLang="fr-FR"/>
          </a:p>
        </p:txBody>
      </p:sp>
      <p:sp>
        <p:nvSpPr>
          <p:cNvPr id="6" name="Espace réservé du numéro de diapositive 5"/>
          <p:cNvSpPr>
            <a:spLocks noGrp="1"/>
          </p:cNvSpPr>
          <p:nvPr>
            <p:ph type="sldNum" sz="quarter" idx="12"/>
          </p:nvPr>
        </p:nvSpPr>
        <p:spPr/>
        <p:txBody>
          <a:bodyPr/>
          <a:lstStyle>
            <a:lvl1pPr>
              <a:defRPr/>
            </a:lvl1pPr>
          </a:lstStyle>
          <a:p>
            <a:fld id="{9C708FCF-9BBD-409C-85F7-F043C08B3CAB}" type="slidenum">
              <a:rPr lang="fr-FR" altLang="fr-FR"/>
              <a:pPr/>
              <a:t>‹#›</a:t>
            </a:fld>
            <a:endParaRPr lang="fr-FR" altLang="fr-FR"/>
          </a:p>
        </p:txBody>
      </p:sp>
    </p:spTree>
    <p:extLst>
      <p:ext uri="{BB962C8B-B14F-4D97-AF65-F5344CB8AC3E}">
        <p14:creationId xmlns:p14="http://schemas.microsoft.com/office/powerpoint/2010/main" val="178769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27A3A94D-9F72-41A6-9816-CEC40BF5262F}" type="slidenum">
              <a:rPr lang="fr-FR" altLang="fr-FR"/>
              <a:pPr/>
              <a:t>‹#›</a:t>
            </a:fld>
            <a:endParaRPr lang="fr-FR" altLang="fr-FR"/>
          </a:p>
        </p:txBody>
      </p:sp>
    </p:spTree>
    <p:extLst>
      <p:ext uri="{BB962C8B-B14F-4D97-AF65-F5344CB8AC3E}">
        <p14:creationId xmlns:p14="http://schemas.microsoft.com/office/powerpoint/2010/main" val="77322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ltLang="fr-FR"/>
          </a:p>
        </p:txBody>
      </p:sp>
      <p:sp>
        <p:nvSpPr>
          <p:cNvPr id="8" name="Espace réservé du pied de page 7"/>
          <p:cNvSpPr>
            <a:spLocks noGrp="1"/>
          </p:cNvSpPr>
          <p:nvPr>
            <p:ph type="ftr" sz="quarter" idx="11"/>
          </p:nvPr>
        </p:nvSpPr>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p:txBody>
          <a:bodyPr/>
          <a:lstStyle>
            <a:lvl1pPr>
              <a:defRPr/>
            </a:lvl1pPr>
          </a:lstStyle>
          <a:p>
            <a:fld id="{C2D051F5-C48D-42E7-9F54-14EE5D6C081C}" type="slidenum">
              <a:rPr lang="fr-FR" altLang="fr-FR"/>
              <a:pPr/>
              <a:t>‹#›</a:t>
            </a:fld>
            <a:endParaRPr lang="fr-FR" altLang="fr-FR"/>
          </a:p>
        </p:txBody>
      </p:sp>
    </p:spTree>
    <p:extLst>
      <p:ext uri="{BB962C8B-B14F-4D97-AF65-F5344CB8AC3E}">
        <p14:creationId xmlns:p14="http://schemas.microsoft.com/office/powerpoint/2010/main" val="182536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ltLang="fr-FR"/>
          </a:p>
        </p:txBody>
      </p:sp>
      <p:sp>
        <p:nvSpPr>
          <p:cNvPr id="4" name="Espace réservé du pied de page 3"/>
          <p:cNvSpPr>
            <a:spLocks noGrp="1"/>
          </p:cNvSpPr>
          <p:nvPr>
            <p:ph type="ftr" sz="quarter" idx="11"/>
          </p:nvPr>
        </p:nvSpPr>
        <p:spPr/>
        <p:txBody>
          <a:bodyPr/>
          <a:lstStyle>
            <a:lvl1pPr>
              <a:defRPr/>
            </a:lvl1pPr>
          </a:lstStyle>
          <a:p>
            <a:endParaRPr lang="fr-FR" altLang="fr-FR"/>
          </a:p>
        </p:txBody>
      </p:sp>
      <p:sp>
        <p:nvSpPr>
          <p:cNvPr id="5" name="Espace réservé du numéro de diapositive 4"/>
          <p:cNvSpPr>
            <a:spLocks noGrp="1"/>
          </p:cNvSpPr>
          <p:nvPr>
            <p:ph type="sldNum" sz="quarter" idx="12"/>
          </p:nvPr>
        </p:nvSpPr>
        <p:spPr/>
        <p:txBody>
          <a:bodyPr/>
          <a:lstStyle>
            <a:lvl1pPr>
              <a:defRPr/>
            </a:lvl1pPr>
          </a:lstStyle>
          <a:p>
            <a:fld id="{24DC5392-E9FC-4ED3-B6F7-C765F953721D}" type="slidenum">
              <a:rPr lang="fr-FR" altLang="fr-FR"/>
              <a:pPr/>
              <a:t>‹#›</a:t>
            </a:fld>
            <a:endParaRPr lang="fr-FR" altLang="fr-FR"/>
          </a:p>
        </p:txBody>
      </p:sp>
    </p:spTree>
    <p:extLst>
      <p:ext uri="{BB962C8B-B14F-4D97-AF65-F5344CB8AC3E}">
        <p14:creationId xmlns:p14="http://schemas.microsoft.com/office/powerpoint/2010/main" val="339925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ltLang="fr-FR"/>
          </a:p>
        </p:txBody>
      </p:sp>
      <p:sp>
        <p:nvSpPr>
          <p:cNvPr id="3" name="Espace réservé du pied de page 2"/>
          <p:cNvSpPr>
            <a:spLocks noGrp="1"/>
          </p:cNvSpPr>
          <p:nvPr>
            <p:ph type="ftr" sz="quarter" idx="11"/>
          </p:nvPr>
        </p:nvSpPr>
        <p:spPr/>
        <p:txBody>
          <a:bodyPr/>
          <a:lstStyle>
            <a:lvl1pPr>
              <a:defRPr/>
            </a:lvl1pPr>
          </a:lstStyle>
          <a:p>
            <a:endParaRPr lang="fr-FR" altLang="fr-FR"/>
          </a:p>
        </p:txBody>
      </p:sp>
      <p:sp>
        <p:nvSpPr>
          <p:cNvPr id="4" name="Espace réservé du numéro de diapositive 3"/>
          <p:cNvSpPr>
            <a:spLocks noGrp="1"/>
          </p:cNvSpPr>
          <p:nvPr>
            <p:ph type="sldNum" sz="quarter" idx="12"/>
          </p:nvPr>
        </p:nvSpPr>
        <p:spPr/>
        <p:txBody>
          <a:bodyPr/>
          <a:lstStyle>
            <a:lvl1pPr>
              <a:defRPr/>
            </a:lvl1pPr>
          </a:lstStyle>
          <a:p>
            <a:fld id="{7DF2149A-3EEF-46B4-A64E-BB3994A65052}" type="slidenum">
              <a:rPr lang="fr-FR" altLang="fr-FR"/>
              <a:pPr/>
              <a:t>‹#›</a:t>
            </a:fld>
            <a:endParaRPr lang="fr-FR" altLang="fr-FR"/>
          </a:p>
        </p:txBody>
      </p:sp>
    </p:spTree>
    <p:extLst>
      <p:ext uri="{BB962C8B-B14F-4D97-AF65-F5344CB8AC3E}">
        <p14:creationId xmlns:p14="http://schemas.microsoft.com/office/powerpoint/2010/main" val="78639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C8995826-9EA0-4FF2-97AD-02B753FEF556}" type="slidenum">
              <a:rPr lang="fr-FR" altLang="fr-FR"/>
              <a:pPr/>
              <a:t>‹#›</a:t>
            </a:fld>
            <a:endParaRPr lang="fr-FR" altLang="fr-FR"/>
          </a:p>
        </p:txBody>
      </p:sp>
    </p:spTree>
    <p:extLst>
      <p:ext uri="{BB962C8B-B14F-4D97-AF65-F5344CB8AC3E}">
        <p14:creationId xmlns:p14="http://schemas.microsoft.com/office/powerpoint/2010/main" val="336697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ltLang="fr-FR"/>
          </a:p>
        </p:txBody>
      </p:sp>
      <p:sp>
        <p:nvSpPr>
          <p:cNvPr id="6" name="Espace réservé du pied de page 5"/>
          <p:cNvSpPr>
            <a:spLocks noGrp="1"/>
          </p:cNvSpPr>
          <p:nvPr>
            <p:ph type="ftr" sz="quarter" idx="11"/>
          </p:nvPr>
        </p:nvSpPr>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p:txBody>
          <a:bodyPr/>
          <a:lstStyle>
            <a:lvl1pPr>
              <a:defRPr/>
            </a:lvl1pPr>
          </a:lstStyle>
          <a:p>
            <a:fld id="{E7D00E92-E4BC-4349-9A15-499470D56CFB}" type="slidenum">
              <a:rPr lang="fr-FR" altLang="fr-FR"/>
              <a:pPr/>
              <a:t>‹#›</a:t>
            </a:fld>
            <a:endParaRPr lang="fr-FR" altLang="fr-FR"/>
          </a:p>
        </p:txBody>
      </p:sp>
    </p:spTree>
    <p:extLst>
      <p:ext uri="{BB962C8B-B14F-4D97-AF65-F5344CB8AC3E}">
        <p14:creationId xmlns:p14="http://schemas.microsoft.com/office/powerpoint/2010/main" val="1515646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lt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lt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5C68EE-06CE-483A-80ED-3AE806BF1303}"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metrotaal.be/" TargetMode="External"/><Relationship Id="rId4" Type="http://schemas.openxmlformats.org/officeDocument/2006/relationships/hyperlink" Target="http://www.cteno.be/index.php?idWs=15" TargetMode="External"/><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44" name="Rectangle 48"/>
          <p:cNvSpPr>
            <a:spLocks noChangeArrowheads="1"/>
          </p:cNvSpPr>
          <p:nvPr/>
        </p:nvSpPr>
        <p:spPr bwMode="auto">
          <a:xfrm>
            <a:off x="1790823" y="4797152"/>
            <a:ext cx="5544616" cy="1800200"/>
          </a:xfrm>
          <a:prstGeom prst="rect">
            <a:avLst/>
          </a:prstGeom>
          <a:solidFill>
            <a:srgbClr val="FFFF99"/>
          </a:solidFill>
          <a:ln>
            <a:solidFill>
              <a:srgbClr val="7F0000"/>
            </a:solidFill>
          </a:ln>
          <a:effec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fr-FR" altLang="fr-FR" sz="2000" b="1" dirty="0">
                <a:solidFill>
                  <a:srgbClr val="990033"/>
                </a:solidFill>
                <a:latin typeface="Century Gothic" panose="020B0502020202020204" pitchFamily="34" charset="0"/>
                <a:cs typeface="Times New Roman" panose="02020603050405020304" pitchFamily="18" charset="0"/>
              </a:rPr>
              <a:t>Michel Candelier </a:t>
            </a:r>
          </a:p>
          <a:p>
            <a:pPr algn="ctr"/>
            <a:r>
              <a:rPr lang="fr-FR" altLang="fr-FR" sz="2000" b="1" dirty="0">
                <a:solidFill>
                  <a:srgbClr val="990033"/>
                </a:solidFill>
                <a:latin typeface="Century Gothic" panose="020B0502020202020204" pitchFamily="34" charset="0"/>
                <a:cs typeface="Times New Roman" panose="02020603050405020304" pitchFamily="18" charset="0"/>
              </a:rPr>
              <a:t>Université du </a:t>
            </a:r>
            <a:r>
              <a:rPr lang="fr-FR" altLang="fr-FR" sz="2000" b="1" dirty="0" smtClean="0">
                <a:solidFill>
                  <a:srgbClr val="990033"/>
                </a:solidFill>
                <a:latin typeface="Century Gothic" panose="020B0502020202020204" pitchFamily="34" charset="0"/>
                <a:cs typeface="Times New Roman" panose="02020603050405020304" pitchFamily="18" charset="0"/>
              </a:rPr>
              <a:t>Maine, Le Mans</a:t>
            </a:r>
            <a:br>
              <a:rPr lang="fr-FR" altLang="fr-FR" sz="2000" b="1" dirty="0" smtClean="0">
                <a:solidFill>
                  <a:srgbClr val="990033"/>
                </a:solidFill>
                <a:latin typeface="Century Gothic" panose="020B0502020202020204" pitchFamily="34" charset="0"/>
                <a:cs typeface="Times New Roman" panose="02020603050405020304" pitchFamily="18" charset="0"/>
              </a:rPr>
            </a:br>
            <a:endParaRPr lang="fr-FR" altLang="fr-FR" sz="2000" b="1" dirty="0" smtClean="0">
              <a:solidFill>
                <a:srgbClr val="990033"/>
              </a:solidFill>
              <a:latin typeface="Century Gothic" panose="020B0502020202020204" pitchFamily="34" charset="0"/>
              <a:cs typeface="Times New Roman" panose="02020603050405020304" pitchFamily="18" charset="0"/>
            </a:endParaRPr>
          </a:p>
          <a:p>
            <a:pPr algn="ctr"/>
            <a:r>
              <a:rPr lang="fr-FR" altLang="fr-FR" sz="2000" b="1" dirty="0" err="1" smtClean="0">
                <a:solidFill>
                  <a:srgbClr val="990033"/>
                </a:solidFill>
                <a:latin typeface="Century Gothic" panose="020B0502020202020204" pitchFamily="34" charset="0"/>
                <a:cs typeface="Times New Roman" panose="02020603050405020304" pitchFamily="18" charset="0"/>
              </a:rPr>
              <a:t>Ildikó</a:t>
            </a:r>
            <a:r>
              <a:rPr lang="fr-FR" altLang="fr-FR" sz="2000" b="1" dirty="0" smtClean="0">
                <a:solidFill>
                  <a:srgbClr val="990033"/>
                </a:solidFill>
                <a:latin typeface="Century Gothic" panose="020B0502020202020204" pitchFamily="34" charset="0"/>
                <a:cs typeface="Times New Roman" panose="02020603050405020304" pitchFamily="18" charset="0"/>
              </a:rPr>
              <a:t> LŐRINCZ</a:t>
            </a:r>
            <a:br>
              <a:rPr lang="fr-FR" altLang="fr-FR" sz="2000" b="1" dirty="0" smtClean="0">
                <a:solidFill>
                  <a:srgbClr val="990033"/>
                </a:solidFill>
                <a:latin typeface="Century Gothic" panose="020B0502020202020204" pitchFamily="34" charset="0"/>
                <a:cs typeface="Times New Roman" panose="02020603050405020304" pitchFamily="18" charset="0"/>
              </a:rPr>
            </a:br>
            <a:r>
              <a:rPr lang="fr-FR" altLang="fr-FR" sz="2000" b="1" dirty="0" smtClean="0">
                <a:solidFill>
                  <a:srgbClr val="990033"/>
                </a:solidFill>
                <a:latin typeface="Century Gothic" panose="020B0502020202020204" pitchFamily="34" charset="0"/>
                <a:cs typeface="Times New Roman" panose="02020603050405020304" pitchFamily="18" charset="0"/>
              </a:rPr>
              <a:t> Université Széchenyi </a:t>
            </a:r>
            <a:r>
              <a:rPr lang="fr-FR" altLang="fr-FR" sz="2000" b="1" dirty="0" err="1" smtClean="0">
                <a:solidFill>
                  <a:srgbClr val="990033"/>
                </a:solidFill>
                <a:latin typeface="Century Gothic" panose="020B0502020202020204" pitchFamily="34" charset="0"/>
                <a:cs typeface="Times New Roman" panose="02020603050405020304" pitchFamily="18" charset="0"/>
              </a:rPr>
              <a:t>István</a:t>
            </a:r>
            <a:r>
              <a:rPr lang="fr-FR" altLang="fr-FR" sz="2000" b="1" dirty="0" smtClean="0">
                <a:solidFill>
                  <a:srgbClr val="990033"/>
                </a:solidFill>
                <a:latin typeface="Century Gothic" panose="020B0502020202020204" pitchFamily="34" charset="0"/>
                <a:cs typeface="Times New Roman" panose="02020603050405020304" pitchFamily="18" charset="0"/>
              </a:rPr>
              <a:t>, Győr</a:t>
            </a:r>
            <a:endParaRPr lang="fr-FR" altLang="fr-FR" sz="2000" b="1" dirty="0">
              <a:solidFill>
                <a:srgbClr val="990033"/>
              </a:solidFill>
              <a:latin typeface="Century Gothic" panose="020B0502020202020204" pitchFamily="34" charset="0"/>
              <a:cs typeface="Times New Roman" panose="02020603050405020304" pitchFamily="18" charset="0"/>
            </a:endParaRPr>
          </a:p>
        </p:txBody>
      </p:sp>
      <p:sp>
        <p:nvSpPr>
          <p:cNvPr id="336957" name="Rectangle 61"/>
          <p:cNvSpPr>
            <a:spLocks noChangeArrowheads="1"/>
          </p:cNvSpPr>
          <p:nvPr/>
        </p:nvSpPr>
        <p:spPr bwMode="auto">
          <a:xfrm>
            <a:off x="1376670" y="1916832"/>
            <a:ext cx="6372922" cy="2532297"/>
          </a:xfrm>
          <a:prstGeom prst="rect">
            <a:avLst/>
          </a:prstGeom>
          <a:solidFill>
            <a:srgbClr val="CCFFFF"/>
          </a:solidFill>
          <a:ln w="38100">
            <a:solidFill>
              <a:srgbClr val="7F0000"/>
            </a:solidFill>
            <a:miter lim="800000"/>
            <a:headEnd/>
            <a:tailEnd/>
          </a:ln>
          <a:effectLst/>
        </p:spPr>
        <p:txBody>
          <a:bodyPr anchor="ctr"/>
          <a:lstStyle>
            <a:lvl1pPr>
              <a:tabLst>
                <a:tab pos="-1257300" algn="l"/>
                <a:tab pos="180975" algn="r"/>
              </a:tabLst>
              <a:defRPr sz="2400">
                <a:solidFill>
                  <a:schemeClr val="tx1"/>
                </a:solidFill>
                <a:latin typeface="Times New Roman" panose="02020603050405020304" pitchFamily="18" charset="0"/>
              </a:defRPr>
            </a:lvl1pPr>
            <a:lvl2pPr>
              <a:tabLst>
                <a:tab pos="-1257300" algn="l"/>
                <a:tab pos="180975" algn="r"/>
              </a:tabLst>
              <a:defRPr sz="2400">
                <a:solidFill>
                  <a:schemeClr val="tx1"/>
                </a:solidFill>
                <a:latin typeface="Times New Roman" panose="02020603050405020304" pitchFamily="18" charset="0"/>
              </a:defRPr>
            </a:lvl2pPr>
            <a:lvl3pPr>
              <a:tabLst>
                <a:tab pos="-1257300" algn="l"/>
                <a:tab pos="180975" algn="r"/>
              </a:tabLst>
              <a:defRPr sz="2400">
                <a:solidFill>
                  <a:schemeClr val="tx1"/>
                </a:solidFill>
                <a:latin typeface="Times New Roman" panose="02020603050405020304" pitchFamily="18" charset="0"/>
              </a:defRPr>
            </a:lvl3pPr>
            <a:lvl4pPr>
              <a:tabLst>
                <a:tab pos="-1257300" algn="l"/>
                <a:tab pos="180975" algn="r"/>
              </a:tabLst>
              <a:defRPr sz="2400">
                <a:solidFill>
                  <a:schemeClr val="tx1"/>
                </a:solidFill>
                <a:latin typeface="Times New Roman" panose="02020603050405020304" pitchFamily="18" charset="0"/>
              </a:defRPr>
            </a:lvl4pPr>
            <a:lvl5pPr>
              <a:tabLst>
                <a:tab pos="-1257300" algn="l"/>
                <a:tab pos="180975" algn="r"/>
              </a:tabLst>
              <a:defRPr sz="2400">
                <a:solidFill>
                  <a:schemeClr val="tx1"/>
                </a:solidFill>
                <a:latin typeface="Times New Roman" panose="02020603050405020304" pitchFamily="18" charset="0"/>
              </a:defRPr>
            </a:lvl5pPr>
            <a:lvl6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6pPr>
            <a:lvl7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7pPr>
            <a:lvl8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8pPr>
            <a:lvl9pPr fontAlgn="base">
              <a:spcBef>
                <a:spcPct val="0"/>
              </a:spcBef>
              <a:spcAft>
                <a:spcPct val="0"/>
              </a:spcAft>
              <a:tabLst>
                <a:tab pos="-1257300" algn="l"/>
                <a:tab pos="180975" algn="r"/>
              </a:tabLst>
              <a:defRPr sz="2400">
                <a:solidFill>
                  <a:schemeClr val="tx1"/>
                </a:solidFill>
                <a:latin typeface="Times New Roman" panose="02020603050405020304" pitchFamily="18" charset="0"/>
              </a:defRPr>
            </a:lvl9pPr>
          </a:lstStyle>
          <a:p>
            <a:pPr algn="ctr" eaLnBrk="0" hangingPunct="0"/>
            <a:r>
              <a:rPr lang="fr-FR" altLang="fr-FR" sz="3200" b="1" i="1" dirty="0" smtClean="0">
                <a:cs typeface="Times New Roman" panose="02020603050405020304" pitchFamily="18" charset="0"/>
              </a:rPr>
              <a:t>L'éveil aux langues en Europe </a:t>
            </a:r>
            <a:br>
              <a:rPr lang="fr-FR" altLang="fr-FR" sz="3200" b="1" i="1" dirty="0" smtClean="0">
                <a:cs typeface="Times New Roman" panose="02020603050405020304" pitchFamily="18" charset="0"/>
              </a:rPr>
            </a:br>
            <a:r>
              <a:rPr lang="fr-FR" altLang="fr-FR" sz="3200" b="1" i="1" dirty="0" smtClean="0">
                <a:cs typeface="Times New Roman" panose="02020603050405020304" pitchFamily="18" charset="0"/>
              </a:rPr>
              <a:t>et ailleurs: avancées récentes</a:t>
            </a:r>
          </a:p>
          <a:p>
            <a:pPr algn="ctr" eaLnBrk="0" hangingPunct="0"/>
            <a:endParaRPr lang="fr-FR" altLang="fr-FR" sz="1400" b="1" i="1" dirty="0">
              <a:cs typeface="Times New Roman" panose="02020603050405020304" pitchFamily="18" charset="0"/>
            </a:endParaRPr>
          </a:p>
          <a:p>
            <a:pPr algn="ctr" eaLnBrk="0" hangingPunct="0"/>
            <a:r>
              <a:rPr lang="en-US" altLang="fr-FR" sz="3200" b="1" i="1" dirty="0" smtClean="0">
                <a:cs typeface="Times New Roman" panose="02020603050405020304" pitchFamily="18" charset="0"/>
              </a:rPr>
              <a:t>Awakening to languages in Europe and beyond: recent developments</a:t>
            </a:r>
            <a:endParaRPr lang="fr-FR" altLang="fr-FR" sz="3200" b="1" i="1" dirty="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4338972" y="0"/>
            <a:ext cx="4838700" cy="1181100"/>
          </a:xfrm>
          <a:prstGeom prst="rect">
            <a:avLst/>
          </a:prstGeom>
          <a:solidFill>
            <a:srgbClr val="7F0000"/>
          </a:solidFill>
          <a:ln>
            <a:solidFill>
              <a:srgbClr val="7F0000"/>
            </a:solidFill>
          </a:ln>
        </p:spPr>
      </p:pic>
      <p:pic>
        <p:nvPicPr>
          <p:cNvPr id="3" name="Image 2"/>
          <p:cNvPicPr>
            <a:picLocks noChangeAspect="1"/>
          </p:cNvPicPr>
          <p:nvPr/>
        </p:nvPicPr>
        <p:blipFill>
          <a:blip r:embed="rId4"/>
          <a:stretch>
            <a:fillRect/>
          </a:stretch>
        </p:blipFill>
        <p:spPr>
          <a:xfrm>
            <a:off x="-22695" y="9466"/>
            <a:ext cx="1426343" cy="1196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36944"/>
                                        </p:tgtEl>
                                        <p:attrNameLst>
                                          <p:attrName>style.visibility</p:attrName>
                                        </p:attrNameLst>
                                      </p:cBhvr>
                                      <p:to>
                                        <p:strVal val="visible"/>
                                      </p:to>
                                    </p:set>
                                    <p:anim calcmode="lin" valueType="num">
                                      <p:cBhvr additive="base">
                                        <p:cTn id="7" dur="500" fill="hold"/>
                                        <p:tgtEl>
                                          <p:spTgt spid="336944"/>
                                        </p:tgtEl>
                                        <p:attrNameLst>
                                          <p:attrName>ppt_x</p:attrName>
                                        </p:attrNameLst>
                                      </p:cBhvr>
                                      <p:tavLst>
                                        <p:tav tm="0">
                                          <p:val>
                                            <p:strVal val="0-#ppt_w/2"/>
                                          </p:val>
                                        </p:tav>
                                        <p:tav tm="100000">
                                          <p:val>
                                            <p:strVal val="#ppt_x"/>
                                          </p:val>
                                        </p:tav>
                                      </p:tavLst>
                                    </p:anim>
                                    <p:anim calcmode="lin" valueType="num">
                                      <p:cBhvr additive="base">
                                        <p:cTn id="8" dur="500" fill="hold"/>
                                        <p:tgtEl>
                                          <p:spTgt spid="3369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4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3" name="ZoneTexte 2"/>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4" name="Text Box 3"/>
          <p:cNvSpPr txBox="1">
            <a:spLocks noChangeArrowheads="1"/>
          </p:cNvSpPr>
          <p:nvPr/>
        </p:nvSpPr>
        <p:spPr bwMode="auto">
          <a:xfrm>
            <a:off x="723900" y="2132856"/>
            <a:ext cx="7696200" cy="367240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a:solidFill>
                  <a:srgbClr val="7F0000"/>
                </a:solidFill>
                <a:cs typeface="Times New Roman" panose="02020603050405020304" pitchFamily="18" charset="0"/>
              </a:rPr>
              <a:t>But first: What do we call </a:t>
            </a:r>
            <a:r>
              <a:rPr lang="en-GB" altLang="fr-FR" sz="3200" b="1" i="1" dirty="0" smtClean="0">
                <a:solidFill>
                  <a:srgbClr val="7F0000"/>
                </a:solidFill>
                <a:cs typeface="Times New Roman" panose="02020603050405020304" pitchFamily="18" charset="0"/>
              </a:rPr>
              <a:t>curriculum</a:t>
            </a:r>
            <a:r>
              <a:rPr lang="en-GB" altLang="fr-FR" sz="3200" b="1" dirty="0" smtClean="0">
                <a:solidFill>
                  <a:srgbClr val="7F0000"/>
                </a:solidFill>
                <a:cs typeface="Times New Roman" panose="02020603050405020304" pitchFamily="18" charset="0"/>
              </a:rPr>
              <a:t> ?</a:t>
            </a:r>
          </a:p>
          <a:p>
            <a:pPr marL="0" algn="just">
              <a:lnSpc>
                <a:spcPct val="80000"/>
              </a:lnSpc>
              <a:spcBef>
                <a:spcPct val="10000"/>
              </a:spcBef>
            </a:pPr>
            <a:endParaRPr lang="en-GB" altLang="fr-FR" sz="3600" dirty="0">
              <a:cs typeface="Times New Roman" panose="02020603050405020304" pitchFamily="18" charset="0"/>
            </a:endParaRPr>
          </a:p>
          <a:p>
            <a:pPr marL="0" algn="just">
              <a:lnSpc>
                <a:spcPct val="80000"/>
              </a:lnSpc>
              <a:spcBef>
                <a:spcPct val="10000"/>
              </a:spcBef>
            </a:pPr>
            <a:r>
              <a:rPr lang="en-GB" altLang="fr-FR" sz="3200" b="1" dirty="0" smtClean="0">
                <a:cs typeface="Times New Roman" panose="02020603050405020304" pitchFamily="18" charset="0"/>
              </a:rPr>
              <a:t>All the official documents issued by educational authorities, the aim of which is to  guide teachers in their choice of learning objectives and pedagogical practice, whatever they may be called in the respective country. </a:t>
            </a:r>
          </a:p>
          <a:p>
            <a:pPr algn="just">
              <a:lnSpc>
                <a:spcPct val="80000"/>
              </a:lnSpc>
              <a:spcBef>
                <a:spcPct val="10000"/>
              </a:spcBef>
            </a:pPr>
            <a:endParaRPr lang="en-GB" altLang="fr-FR" sz="3200" dirty="0">
              <a:cs typeface="Times New Roman" panose="02020603050405020304" pitchFamily="18" charset="0"/>
            </a:endParaRPr>
          </a:p>
        </p:txBody>
      </p:sp>
    </p:spTree>
    <p:extLst>
      <p:ext uri="{BB962C8B-B14F-4D97-AF65-F5344CB8AC3E}">
        <p14:creationId xmlns:p14="http://schemas.microsoft.com/office/powerpoint/2010/main" val="386417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6047" y="1792561"/>
            <a:ext cx="2768041" cy="452421"/>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chemeClr val="bg1"/>
                </a:solidFill>
                <a:cs typeface="Times New Roman" panose="02020603050405020304" pitchFamily="18" charset="0"/>
              </a:rPr>
              <a:t>Catalonia </a:t>
            </a:r>
            <a:r>
              <a:rPr lang="en-GB" altLang="fr-FR" sz="2800" b="1" dirty="0" smtClean="0">
                <a:solidFill>
                  <a:schemeClr val="bg1"/>
                </a:solidFill>
                <a:cs typeface="Times New Roman" panose="02020603050405020304" pitchFamily="18" charset="0"/>
              </a:rPr>
              <a:t>2007</a:t>
            </a:r>
            <a:endParaRPr lang="en-GB" altLang="fr-FR" sz="3600" dirty="0">
              <a:cs typeface="Times New Roman" panose="02020603050405020304" pitchFamily="18" charset="0"/>
            </a:endParaRPr>
          </a:p>
        </p:txBody>
      </p:sp>
      <p:sp>
        <p:nvSpPr>
          <p:cNvPr id="4" name="Text Box 3"/>
          <p:cNvSpPr txBox="1">
            <a:spLocks noChangeArrowheads="1"/>
          </p:cNvSpPr>
          <p:nvPr/>
        </p:nvSpPr>
        <p:spPr bwMode="auto">
          <a:xfrm>
            <a:off x="0" y="1792561"/>
            <a:ext cx="2267744"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Before 2012</a:t>
            </a:r>
            <a:endParaRPr lang="en-GB" altLang="fr-FR" sz="3600" dirty="0">
              <a:cs typeface="Times New Roman" panose="02020603050405020304" pitchFamily="18" charset="0"/>
            </a:endParaRPr>
          </a:p>
        </p:txBody>
      </p:sp>
      <p:sp>
        <p:nvSpPr>
          <p:cNvPr id="6" name="Text Box 3"/>
          <p:cNvSpPr txBox="1">
            <a:spLocks noChangeArrowheads="1"/>
          </p:cNvSpPr>
          <p:nvPr/>
        </p:nvSpPr>
        <p:spPr bwMode="auto">
          <a:xfrm>
            <a:off x="0" y="2567657"/>
            <a:ext cx="5580112" cy="476672"/>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French-speaking Switzerland 2010</a:t>
            </a:r>
            <a:endParaRPr lang="en-GB" altLang="fr-FR" sz="2800" dirty="0">
              <a:cs typeface="Times New Roman" panose="02020603050405020304" pitchFamily="18" charset="0"/>
            </a:endParaRPr>
          </a:p>
        </p:txBody>
      </p:sp>
      <p:sp>
        <p:nvSpPr>
          <p:cNvPr id="7" name="Text Box 3"/>
          <p:cNvSpPr txBox="1">
            <a:spLocks noChangeArrowheads="1"/>
          </p:cNvSpPr>
          <p:nvPr/>
        </p:nvSpPr>
        <p:spPr bwMode="auto">
          <a:xfrm>
            <a:off x="5868144" y="2579782"/>
            <a:ext cx="3096344" cy="464547"/>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Luxembourg 2011</a:t>
            </a:r>
            <a:endParaRPr lang="en-GB" altLang="fr-FR" sz="3600" dirty="0">
              <a:cs typeface="Times New Roman" panose="02020603050405020304" pitchFamily="18" charset="0"/>
            </a:endParaRPr>
          </a:p>
        </p:txBody>
      </p:sp>
      <p:sp>
        <p:nvSpPr>
          <p:cNvPr id="8" name="Text Box 3"/>
          <p:cNvSpPr txBox="1">
            <a:spLocks noChangeArrowheads="1"/>
          </p:cNvSpPr>
          <p:nvPr/>
        </p:nvSpPr>
        <p:spPr bwMode="auto">
          <a:xfrm>
            <a:off x="0" y="3592761"/>
            <a:ext cx="7308304" cy="64807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Since 2012 (already done or underway)</a:t>
            </a:r>
            <a:endParaRPr lang="en-GB" altLang="fr-FR" sz="3600" dirty="0">
              <a:cs typeface="Times New Roman" panose="02020603050405020304" pitchFamily="18" charset="0"/>
            </a:endParaRPr>
          </a:p>
        </p:txBody>
      </p:sp>
      <p:sp>
        <p:nvSpPr>
          <p:cNvPr id="9" name="Text Box 3"/>
          <p:cNvSpPr txBox="1">
            <a:spLocks noChangeArrowheads="1"/>
          </p:cNvSpPr>
          <p:nvPr/>
        </p:nvSpPr>
        <p:spPr bwMode="auto">
          <a:xfrm>
            <a:off x="0" y="451212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Andorra</a:t>
            </a:r>
            <a:endParaRPr lang="en-GB" altLang="fr-FR" sz="3600" dirty="0">
              <a:solidFill>
                <a:srgbClr val="C00000"/>
              </a:solidFill>
              <a:cs typeface="Times New Roman" panose="02020603050405020304" pitchFamily="18" charset="0"/>
            </a:endParaRPr>
          </a:p>
        </p:txBody>
      </p:sp>
      <p:sp>
        <p:nvSpPr>
          <p:cNvPr id="10" name="Text Box 3"/>
          <p:cNvSpPr txBox="1">
            <a:spLocks noChangeArrowheads="1"/>
          </p:cNvSpPr>
          <p:nvPr/>
        </p:nvSpPr>
        <p:spPr bwMode="auto">
          <a:xfrm>
            <a:off x="0" y="5311014"/>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Austria</a:t>
            </a:r>
            <a:endParaRPr lang="en-GB" altLang="fr-FR" sz="3600" dirty="0">
              <a:solidFill>
                <a:srgbClr val="C00000"/>
              </a:solidFill>
              <a:cs typeface="Times New Roman" panose="02020603050405020304" pitchFamily="18" charset="0"/>
            </a:endParaRPr>
          </a:p>
        </p:txBody>
      </p:sp>
      <p:sp>
        <p:nvSpPr>
          <p:cNvPr id="11" name="Text Box 3"/>
          <p:cNvSpPr txBox="1">
            <a:spLocks noChangeArrowheads="1"/>
          </p:cNvSpPr>
          <p:nvPr/>
        </p:nvSpPr>
        <p:spPr bwMode="auto">
          <a:xfrm>
            <a:off x="0" y="614493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Finland</a:t>
            </a:r>
            <a:endParaRPr lang="en-GB" altLang="fr-FR" sz="3600" dirty="0">
              <a:solidFill>
                <a:srgbClr val="C00000"/>
              </a:solidFill>
              <a:cs typeface="Times New Roman" panose="02020603050405020304" pitchFamily="18" charset="0"/>
            </a:endParaRPr>
          </a:p>
        </p:txBody>
      </p:sp>
      <p:sp>
        <p:nvSpPr>
          <p:cNvPr id="12" name="Text Box 3"/>
          <p:cNvSpPr txBox="1">
            <a:spLocks noChangeArrowheads="1"/>
          </p:cNvSpPr>
          <p:nvPr/>
        </p:nvSpPr>
        <p:spPr bwMode="auto">
          <a:xfrm>
            <a:off x="3253558" y="4511667"/>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France</a:t>
            </a:r>
            <a:endParaRPr lang="en-GB" altLang="fr-FR" sz="3600" dirty="0">
              <a:solidFill>
                <a:srgbClr val="C00000"/>
              </a:solidFill>
              <a:cs typeface="Times New Roman" panose="02020603050405020304" pitchFamily="18" charset="0"/>
            </a:endParaRPr>
          </a:p>
        </p:txBody>
      </p:sp>
      <p:sp>
        <p:nvSpPr>
          <p:cNvPr id="13" name="Text Box 3"/>
          <p:cNvSpPr txBox="1">
            <a:spLocks noChangeArrowheads="1"/>
          </p:cNvSpPr>
          <p:nvPr/>
        </p:nvSpPr>
        <p:spPr bwMode="auto">
          <a:xfrm>
            <a:off x="3228406" y="5302109"/>
            <a:ext cx="5897229" cy="461326"/>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German-speaking Switzerland</a:t>
            </a:r>
            <a:endParaRPr lang="en-GB" altLang="fr-FR" sz="3600" dirty="0">
              <a:solidFill>
                <a:srgbClr val="C00000"/>
              </a:solidFill>
              <a:cs typeface="Times New Roman" panose="02020603050405020304" pitchFamily="18" charset="0"/>
            </a:endParaRPr>
          </a:p>
        </p:txBody>
      </p:sp>
      <p:sp>
        <p:nvSpPr>
          <p:cNvPr id="14" name="ZoneTexte 13"/>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5" name="ZoneTexte 14"/>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16" name="Text Box 3"/>
          <p:cNvSpPr txBox="1">
            <a:spLocks noChangeArrowheads="1"/>
          </p:cNvSpPr>
          <p:nvPr/>
        </p:nvSpPr>
        <p:spPr bwMode="auto">
          <a:xfrm>
            <a:off x="6357594" y="4489180"/>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Québec</a:t>
            </a:r>
            <a:endParaRPr lang="en-GB" altLang="fr-FR" sz="3600" dirty="0">
              <a:solidFill>
                <a:srgbClr val="C00000"/>
              </a:solidFill>
              <a:cs typeface="Times New Roman" panose="02020603050405020304" pitchFamily="18" charset="0"/>
            </a:endParaRPr>
          </a:p>
        </p:txBody>
      </p:sp>
      <p:sp>
        <p:nvSpPr>
          <p:cNvPr id="19" name="Text Box 3"/>
          <p:cNvSpPr txBox="1">
            <a:spLocks noChangeArrowheads="1"/>
          </p:cNvSpPr>
          <p:nvPr/>
        </p:nvSpPr>
        <p:spPr bwMode="auto">
          <a:xfrm>
            <a:off x="3253558" y="6152439"/>
            <a:ext cx="5872077" cy="444913"/>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rgbClr val="C00000"/>
                </a:solidFill>
                <a:cs typeface="Times New Roman" panose="02020603050405020304" pitchFamily="18" charset="0"/>
              </a:rPr>
              <a:t>Switzerland (</a:t>
            </a:r>
            <a:r>
              <a:rPr lang="en-GB" altLang="fr-FR" sz="2800" b="1" dirty="0" smtClean="0">
                <a:solidFill>
                  <a:srgbClr val="C00000"/>
                </a:solidFill>
                <a:cs typeface="Times New Roman" panose="02020603050405020304" pitchFamily="18" charset="0"/>
              </a:rPr>
              <a:t>Ticino)</a:t>
            </a:r>
            <a:endParaRPr lang="en-GB" altLang="fr-FR" sz="3600" dirty="0">
              <a:solidFill>
                <a:srgbClr val="C00000"/>
              </a:solidFill>
              <a:cs typeface="Times New Roman" panose="02020603050405020304" pitchFamily="18" charset="0"/>
            </a:endParaRPr>
          </a:p>
        </p:txBody>
      </p:sp>
      <p:sp>
        <p:nvSpPr>
          <p:cNvPr id="17" name="Text Box 3"/>
          <p:cNvSpPr txBox="1">
            <a:spLocks noChangeArrowheads="1"/>
          </p:cNvSpPr>
          <p:nvPr/>
        </p:nvSpPr>
        <p:spPr bwMode="auto">
          <a:xfrm>
            <a:off x="5580111" y="927624"/>
            <a:ext cx="3545523" cy="761040"/>
          </a:xfrm>
          <a:prstGeom prst="rect">
            <a:avLst/>
          </a:prstGeom>
          <a:solidFill>
            <a:srgbClr val="FFCCFF"/>
          </a:solidFill>
          <a:ln w="28575">
            <a:solidFill>
              <a:schemeClr val="tx1"/>
            </a:solidFill>
            <a:miter lim="800000"/>
            <a:headEnd/>
            <a:tailEnd/>
          </a:ln>
          <a:effectLs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GB" altLang="fr-FR" sz="2800" b="1" dirty="0" smtClean="0">
                <a:cs typeface="Times New Roman" panose="02020603050405020304" pitchFamily="18" charset="0"/>
              </a:rPr>
              <a:t>… a fairly significant development…</a:t>
            </a: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36214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0-#ppt_w/2"/>
                                          </p:val>
                                        </p:tav>
                                        <p:tav tm="100000">
                                          <p:val>
                                            <p:strVal val="#ppt_x"/>
                                          </p:val>
                                        </p:tav>
                                      </p:tavLst>
                                    </p:anim>
                                    <p:anim calcmode="lin" valueType="num">
                                      <p:cBhvr additive="base">
                                        <p:cTn id="14" dur="75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2" presetClass="entr" presetSubtype="2" fill="hold" grpId="0" nodeType="afterEffect">
                                  <p:stCondLst>
                                    <p:cond delay="7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0-#ppt_w/2"/>
                                          </p:val>
                                        </p:tav>
                                        <p:tav tm="100000">
                                          <p:val>
                                            <p:strVal val="#ppt_x"/>
                                          </p:val>
                                        </p:tav>
                                      </p:tavLst>
                                    </p:anim>
                                    <p:anim calcmode="lin" valueType="num">
                                      <p:cBhvr additive="base">
                                        <p:cTn id="30" dur="750" fill="hold"/>
                                        <p:tgtEl>
                                          <p:spTgt spid="8"/>
                                        </p:tgtEl>
                                        <p:attrNameLst>
                                          <p:attrName>ppt_y</p:attrName>
                                        </p:attrNameLst>
                                      </p:cBhvr>
                                      <p:tavLst>
                                        <p:tav tm="0">
                                          <p:val>
                                            <p:strVal val="#ppt_y"/>
                                          </p:val>
                                        </p:tav>
                                        <p:tav tm="100000">
                                          <p:val>
                                            <p:strVal val="#ppt_y"/>
                                          </p:val>
                                        </p:tav>
                                      </p:tavLst>
                                    </p:anim>
                                  </p:childTnLst>
                                </p:cTn>
                              </p:par>
                            </p:childTnLst>
                          </p:cTn>
                        </p:par>
                        <p:par>
                          <p:cTn id="31" fill="hold">
                            <p:stCondLst>
                              <p:cond delay="750"/>
                            </p:stCondLst>
                            <p:childTnLst>
                              <p:par>
                                <p:cTn id="32" presetID="2" presetClass="entr" presetSubtype="4"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750" fill="hold"/>
                                        <p:tgtEl>
                                          <p:spTgt spid="9"/>
                                        </p:tgtEl>
                                        <p:attrNameLst>
                                          <p:attrName>ppt_x</p:attrName>
                                        </p:attrNameLst>
                                      </p:cBhvr>
                                      <p:tavLst>
                                        <p:tav tm="0">
                                          <p:val>
                                            <p:strVal val="#ppt_x"/>
                                          </p:val>
                                        </p:tav>
                                        <p:tav tm="100000">
                                          <p:val>
                                            <p:strVal val="#ppt_x"/>
                                          </p:val>
                                        </p:tav>
                                      </p:tavLst>
                                    </p:anim>
                                    <p:anim calcmode="lin" valueType="num">
                                      <p:cBhvr additive="base">
                                        <p:cTn id="35" dur="75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5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750" fill="hold"/>
                                        <p:tgtEl>
                                          <p:spTgt spid="10"/>
                                        </p:tgtEl>
                                        <p:attrNameLst>
                                          <p:attrName>ppt_x</p:attrName>
                                        </p:attrNameLst>
                                      </p:cBhvr>
                                      <p:tavLst>
                                        <p:tav tm="0">
                                          <p:val>
                                            <p:strVal val="#ppt_x"/>
                                          </p:val>
                                        </p:tav>
                                        <p:tav tm="100000">
                                          <p:val>
                                            <p:strVal val="#ppt_x"/>
                                          </p:val>
                                        </p:tav>
                                      </p:tavLst>
                                    </p:anim>
                                    <p:anim calcmode="lin" valueType="num">
                                      <p:cBhvr additive="base">
                                        <p:cTn id="40" dur="75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3250"/>
                            </p:stCondLst>
                            <p:childTnLst>
                              <p:par>
                                <p:cTn id="42" presetID="2" presetClass="entr" presetSubtype="4"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fill="hold"/>
                                        <p:tgtEl>
                                          <p:spTgt spid="11"/>
                                        </p:tgtEl>
                                        <p:attrNameLst>
                                          <p:attrName>ppt_x</p:attrName>
                                        </p:attrNameLst>
                                      </p:cBhvr>
                                      <p:tavLst>
                                        <p:tav tm="0">
                                          <p:val>
                                            <p:strVal val="#ppt_x"/>
                                          </p:val>
                                        </p:tav>
                                        <p:tav tm="100000">
                                          <p:val>
                                            <p:strVal val="#ppt_x"/>
                                          </p:val>
                                        </p:tav>
                                      </p:tavLst>
                                    </p:anim>
                                    <p:anim calcmode="lin" valueType="num">
                                      <p:cBhvr additive="base">
                                        <p:cTn id="45" dur="75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fill="hold"/>
                                        <p:tgtEl>
                                          <p:spTgt spid="12"/>
                                        </p:tgtEl>
                                        <p:attrNameLst>
                                          <p:attrName>ppt_x</p:attrName>
                                        </p:attrNameLst>
                                      </p:cBhvr>
                                      <p:tavLst>
                                        <p:tav tm="0">
                                          <p:val>
                                            <p:strVal val="#ppt_x"/>
                                          </p:val>
                                        </p:tav>
                                        <p:tav tm="100000">
                                          <p:val>
                                            <p:strVal val="#ppt_x"/>
                                          </p:val>
                                        </p:tav>
                                      </p:tavLst>
                                    </p:anim>
                                    <p:anim calcmode="lin" valueType="num">
                                      <p:cBhvr additive="base">
                                        <p:cTn id="50" dur="75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750" fill="hold"/>
                                        <p:tgtEl>
                                          <p:spTgt spid="16"/>
                                        </p:tgtEl>
                                        <p:attrNameLst>
                                          <p:attrName>ppt_x</p:attrName>
                                        </p:attrNameLst>
                                      </p:cBhvr>
                                      <p:tavLst>
                                        <p:tav tm="0">
                                          <p:val>
                                            <p:strVal val="#ppt_x"/>
                                          </p:val>
                                        </p:tav>
                                        <p:tav tm="100000">
                                          <p:val>
                                            <p:strVal val="#ppt_x"/>
                                          </p:val>
                                        </p:tav>
                                      </p:tavLst>
                                    </p:anim>
                                    <p:anim calcmode="lin" valueType="num">
                                      <p:cBhvr additive="base">
                                        <p:cTn id="55" dur="75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750" fill="hold"/>
                                        <p:tgtEl>
                                          <p:spTgt spid="13"/>
                                        </p:tgtEl>
                                        <p:attrNameLst>
                                          <p:attrName>ppt_x</p:attrName>
                                        </p:attrNameLst>
                                      </p:cBhvr>
                                      <p:tavLst>
                                        <p:tav tm="0">
                                          <p:val>
                                            <p:strVal val="#ppt_x"/>
                                          </p:val>
                                        </p:tav>
                                        <p:tav tm="100000">
                                          <p:val>
                                            <p:strVal val="#ppt_x"/>
                                          </p:val>
                                        </p:tav>
                                      </p:tavLst>
                                    </p:anim>
                                    <p:anim calcmode="lin" valueType="num">
                                      <p:cBhvr additive="base">
                                        <p:cTn id="60" dur="75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7750"/>
                            </p:stCondLst>
                            <p:childTnLst>
                              <p:par>
                                <p:cTn id="62" presetID="2" presetClass="entr" presetSubtype="4" fill="hold" grpId="0" nodeType="afterEffect">
                                  <p:stCondLst>
                                    <p:cond delay="50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0" grpId="0" animBg="1"/>
      <p:bldP spid="11" grpId="0" animBg="1"/>
      <p:bldP spid="12" grpId="0" animBg="1"/>
      <p:bldP spid="13" grpId="0" animBg="1"/>
      <p:bldP spid="16" grpId="0" animBg="1"/>
      <p:bldP spid="1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596047" y="1792561"/>
            <a:ext cx="2768041" cy="452421"/>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chemeClr val="bg1"/>
                </a:solidFill>
                <a:cs typeface="Times New Roman" panose="02020603050405020304" pitchFamily="18" charset="0"/>
              </a:rPr>
              <a:t>Catalonia </a:t>
            </a:r>
            <a:r>
              <a:rPr lang="en-GB" altLang="fr-FR" sz="2800" b="1" dirty="0" smtClean="0">
                <a:solidFill>
                  <a:schemeClr val="bg1"/>
                </a:solidFill>
                <a:cs typeface="Times New Roman" panose="02020603050405020304" pitchFamily="18" charset="0"/>
              </a:rPr>
              <a:t>2007</a:t>
            </a:r>
            <a:endParaRPr lang="en-GB" altLang="fr-FR" sz="3600" dirty="0">
              <a:cs typeface="Times New Roman" panose="02020603050405020304" pitchFamily="18" charset="0"/>
            </a:endParaRPr>
          </a:p>
        </p:txBody>
      </p:sp>
      <p:sp>
        <p:nvSpPr>
          <p:cNvPr id="4" name="Text Box 3"/>
          <p:cNvSpPr txBox="1">
            <a:spLocks noChangeArrowheads="1"/>
          </p:cNvSpPr>
          <p:nvPr/>
        </p:nvSpPr>
        <p:spPr bwMode="auto">
          <a:xfrm>
            <a:off x="0" y="1792561"/>
            <a:ext cx="2267744"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Before 2012</a:t>
            </a:r>
            <a:endParaRPr lang="en-GB" altLang="fr-FR" sz="3600" dirty="0">
              <a:cs typeface="Times New Roman" panose="02020603050405020304" pitchFamily="18" charset="0"/>
            </a:endParaRPr>
          </a:p>
        </p:txBody>
      </p:sp>
      <p:sp>
        <p:nvSpPr>
          <p:cNvPr id="6" name="Text Box 3"/>
          <p:cNvSpPr txBox="1">
            <a:spLocks noChangeArrowheads="1"/>
          </p:cNvSpPr>
          <p:nvPr/>
        </p:nvSpPr>
        <p:spPr bwMode="auto">
          <a:xfrm>
            <a:off x="0" y="2567657"/>
            <a:ext cx="5580112" cy="476672"/>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French-speaking Switzerland 2010</a:t>
            </a:r>
            <a:endParaRPr lang="en-GB" altLang="fr-FR" sz="2800" dirty="0">
              <a:cs typeface="Times New Roman" panose="02020603050405020304" pitchFamily="18" charset="0"/>
            </a:endParaRPr>
          </a:p>
        </p:txBody>
      </p:sp>
      <p:sp>
        <p:nvSpPr>
          <p:cNvPr id="7" name="Text Box 3"/>
          <p:cNvSpPr txBox="1">
            <a:spLocks noChangeArrowheads="1"/>
          </p:cNvSpPr>
          <p:nvPr/>
        </p:nvSpPr>
        <p:spPr bwMode="auto">
          <a:xfrm>
            <a:off x="5868144" y="2579782"/>
            <a:ext cx="3096344" cy="464547"/>
          </a:xfrm>
          <a:prstGeom prst="rect">
            <a:avLst/>
          </a:prstGeom>
          <a:solidFill>
            <a:schemeClr val="accent2"/>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chemeClr val="bg1"/>
                </a:solidFill>
                <a:cs typeface="Times New Roman" panose="02020603050405020304" pitchFamily="18" charset="0"/>
              </a:rPr>
              <a:t>Luxembourg 2011</a:t>
            </a:r>
            <a:endParaRPr lang="en-GB" altLang="fr-FR" sz="3600" dirty="0">
              <a:cs typeface="Times New Roman" panose="02020603050405020304" pitchFamily="18" charset="0"/>
            </a:endParaRPr>
          </a:p>
        </p:txBody>
      </p:sp>
      <p:sp>
        <p:nvSpPr>
          <p:cNvPr id="8" name="Text Box 3"/>
          <p:cNvSpPr txBox="1">
            <a:spLocks noChangeArrowheads="1"/>
          </p:cNvSpPr>
          <p:nvPr/>
        </p:nvSpPr>
        <p:spPr bwMode="auto">
          <a:xfrm>
            <a:off x="0" y="3592761"/>
            <a:ext cx="7308304" cy="64807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solidFill>
                  <a:srgbClr val="7F0000"/>
                </a:solidFill>
                <a:cs typeface="Times New Roman" panose="02020603050405020304" pitchFamily="18" charset="0"/>
              </a:rPr>
              <a:t>Since 2012 (already done or underway)</a:t>
            </a:r>
            <a:endParaRPr lang="en-GB" altLang="fr-FR" sz="3600" dirty="0">
              <a:cs typeface="Times New Roman" panose="02020603050405020304" pitchFamily="18" charset="0"/>
            </a:endParaRPr>
          </a:p>
        </p:txBody>
      </p:sp>
      <p:sp>
        <p:nvSpPr>
          <p:cNvPr id="9" name="Text Box 3"/>
          <p:cNvSpPr txBox="1">
            <a:spLocks noChangeArrowheads="1"/>
          </p:cNvSpPr>
          <p:nvPr/>
        </p:nvSpPr>
        <p:spPr bwMode="auto">
          <a:xfrm>
            <a:off x="0" y="451212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Andorra</a:t>
            </a:r>
            <a:endParaRPr lang="en-GB" altLang="fr-FR" sz="3600" dirty="0">
              <a:solidFill>
                <a:srgbClr val="C00000"/>
              </a:solidFill>
              <a:cs typeface="Times New Roman" panose="02020603050405020304" pitchFamily="18" charset="0"/>
            </a:endParaRPr>
          </a:p>
        </p:txBody>
      </p:sp>
      <p:sp>
        <p:nvSpPr>
          <p:cNvPr id="10" name="Text Box 3"/>
          <p:cNvSpPr txBox="1">
            <a:spLocks noChangeArrowheads="1"/>
          </p:cNvSpPr>
          <p:nvPr/>
        </p:nvSpPr>
        <p:spPr bwMode="auto">
          <a:xfrm>
            <a:off x="0" y="5311014"/>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Austria</a:t>
            </a:r>
            <a:endParaRPr lang="en-GB" altLang="fr-FR" sz="3600" dirty="0">
              <a:solidFill>
                <a:srgbClr val="C00000"/>
              </a:solidFill>
              <a:cs typeface="Times New Roman" panose="02020603050405020304" pitchFamily="18" charset="0"/>
            </a:endParaRPr>
          </a:p>
        </p:txBody>
      </p:sp>
      <p:sp>
        <p:nvSpPr>
          <p:cNvPr id="11" name="Text Box 3"/>
          <p:cNvSpPr txBox="1">
            <a:spLocks noChangeArrowheads="1"/>
          </p:cNvSpPr>
          <p:nvPr/>
        </p:nvSpPr>
        <p:spPr bwMode="auto">
          <a:xfrm>
            <a:off x="0" y="6144931"/>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Finland</a:t>
            </a:r>
            <a:endParaRPr lang="en-GB" altLang="fr-FR" sz="3600" dirty="0">
              <a:solidFill>
                <a:srgbClr val="C00000"/>
              </a:solidFill>
              <a:cs typeface="Times New Roman" panose="02020603050405020304" pitchFamily="18" charset="0"/>
            </a:endParaRPr>
          </a:p>
        </p:txBody>
      </p:sp>
      <p:sp>
        <p:nvSpPr>
          <p:cNvPr id="12" name="Text Box 3"/>
          <p:cNvSpPr txBox="1">
            <a:spLocks noChangeArrowheads="1"/>
          </p:cNvSpPr>
          <p:nvPr/>
        </p:nvSpPr>
        <p:spPr bwMode="auto">
          <a:xfrm>
            <a:off x="3253558" y="4511667"/>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France</a:t>
            </a:r>
            <a:endParaRPr lang="en-GB" altLang="fr-FR" sz="3600" dirty="0">
              <a:solidFill>
                <a:srgbClr val="C00000"/>
              </a:solidFill>
              <a:cs typeface="Times New Roman" panose="02020603050405020304" pitchFamily="18" charset="0"/>
            </a:endParaRPr>
          </a:p>
        </p:txBody>
      </p:sp>
      <p:sp>
        <p:nvSpPr>
          <p:cNvPr id="13" name="Text Box 3"/>
          <p:cNvSpPr txBox="1">
            <a:spLocks noChangeArrowheads="1"/>
          </p:cNvSpPr>
          <p:nvPr/>
        </p:nvSpPr>
        <p:spPr bwMode="auto">
          <a:xfrm>
            <a:off x="3228406" y="5302109"/>
            <a:ext cx="5897229" cy="461326"/>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German speaking Switzerland</a:t>
            </a:r>
            <a:endParaRPr lang="en-GB" altLang="fr-FR" sz="3600" dirty="0">
              <a:solidFill>
                <a:srgbClr val="C00000"/>
              </a:solidFill>
              <a:cs typeface="Times New Roman" panose="02020603050405020304" pitchFamily="18" charset="0"/>
            </a:endParaRPr>
          </a:p>
        </p:txBody>
      </p:sp>
      <p:sp>
        <p:nvSpPr>
          <p:cNvPr id="14" name="ZoneTexte 13"/>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5" name="ZoneTexte 14"/>
          <p:cNvSpPr txBox="1"/>
          <p:nvPr/>
        </p:nvSpPr>
        <p:spPr>
          <a:xfrm>
            <a:off x="-35024" y="908720"/>
            <a:ext cx="3172111"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2800" b="1" dirty="0" smtClean="0"/>
              <a:t>Curricula </a:t>
            </a:r>
            <a:endParaRPr lang="fr-FR" sz="2800" dirty="0"/>
          </a:p>
        </p:txBody>
      </p:sp>
      <p:sp>
        <p:nvSpPr>
          <p:cNvPr id="16" name="Text Box 3"/>
          <p:cNvSpPr txBox="1">
            <a:spLocks noChangeArrowheads="1"/>
          </p:cNvSpPr>
          <p:nvPr/>
        </p:nvSpPr>
        <p:spPr bwMode="auto">
          <a:xfrm>
            <a:off x="6357594" y="4489180"/>
            <a:ext cx="2768041" cy="452421"/>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smtClean="0">
                <a:solidFill>
                  <a:srgbClr val="C00000"/>
                </a:solidFill>
                <a:cs typeface="Times New Roman" panose="02020603050405020304" pitchFamily="18" charset="0"/>
              </a:rPr>
              <a:t>Québec</a:t>
            </a:r>
            <a:endParaRPr lang="en-GB" altLang="fr-FR" sz="3600" dirty="0">
              <a:solidFill>
                <a:srgbClr val="C00000"/>
              </a:solidFill>
              <a:cs typeface="Times New Roman" panose="02020603050405020304" pitchFamily="18" charset="0"/>
            </a:endParaRPr>
          </a:p>
        </p:txBody>
      </p:sp>
      <p:sp>
        <p:nvSpPr>
          <p:cNvPr id="19" name="Text Box 3"/>
          <p:cNvSpPr txBox="1">
            <a:spLocks noChangeArrowheads="1"/>
          </p:cNvSpPr>
          <p:nvPr/>
        </p:nvSpPr>
        <p:spPr bwMode="auto">
          <a:xfrm>
            <a:off x="3253558" y="6152439"/>
            <a:ext cx="5872077" cy="444913"/>
          </a:xfrm>
          <a:prstGeom prst="rect">
            <a:avLst/>
          </a:prstGeom>
          <a:solidFill>
            <a:srgbClr val="CCFFFF"/>
          </a:solidFill>
          <a:ln w="28575">
            <a:solidFill>
              <a:schemeClr val="tx1"/>
            </a:solidFill>
            <a:miter lim="800000"/>
            <a:headEnd/>
            <a:tailEnd/>
          </a:ln>
          <a:effectLst/>
          <a:extLst/>
        </p:spPr>
        <p:txBody>
          <a:bodyPr anchor="ctr" anchorCtr="0"/>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ctr">
              <a:lnSpc>
                <a:spcPct val="80000"/>
              </a:lnSpc>
              <a:spcBef>
                <a:spcPct val="10000"/>
              </a:spcBef>
            </a:pPr>
            <a:r>
              <a:rPr lang="en-GB" altLang="fr-FR" sz="2800" b="1" dirty="0">
                <a:solidFill>
                  <a:srgbClr val="C00000"/>
                </a:solidFill>
                <a:cs typeface="Times New Roman" panose="02020603050405020304" pitchFamily="18" charset="0"/>
              </a:rPr>
              <a:t>Switzerland (</a:t>
            </a:r>
            <a:r>
              <a:rPr lang="en-GB" altLang="fr-FR" sz="2800" b="1" dirty="0" smtClean="0">
                <a:solidFill>
                  <a:srgbClr val="C00000"/>
                </a:solidFill>
                <a:cs typeface="Times New Roman" panose="02020603050405020304" pitchFamily="18" charset="0"/>
              </a:rPr>
              <a:t>Ticino)</a:t>
            </a:r>
            <a:endParaRPr lang="en-GB" altLang="fr-FR" sz="3600" dirty="0">
              <a:solidFill>
                <a:srgbClr val="C00000"/>
              </a:solidFill>
              <a:cs typeface="Times New Roman" panose="02020603050405020304" pitchFamily="18" charset="0"/>
            </a:endParaRPr>
          </a:p>
        </p:txBody>
      </p:sp>
      <p:sp>
        <p:nvSpPr>
          <p:cNvPr id="17" name="Text Box 3"/>
          <p:cNvSpPr txBox="1">
            <a:spLocks noChangeArrowheads="1"/>
          </p:cNvSpPr>
          <p:nvPr/>
        </p:nvSpPr>
        <p:spPr bwMode="auto">
          <a:xfrm>
            <a:off x="3465390" y="1416290"/>
            <a:ext cx="5532964" cy="252863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US" altLang="fr-FR" sz="2800" b="1" dirty="0">
                <a:cs typeface="Times New Roman" panose="02020603050405020304" pitchFamily="18" charset="0"/>
              </a:rPr>
              <a:t>However, a step backwards has been reported </a:t>
            </a:r>
            <a:r>
              <a:rPr lang="en-GB" altLang="fr-FR" sz="2800" b="1" dirty="0" smtClean="0">
                <a:cs typeface="Times New Roman" panose="02020603050405020304" pitchFamily="18" charset="0"/>
              </a:rPr>
              <a:t>in Portugal: the 2001 curriculum, which envisaged language learning as the construction of a </a:t>
            </a:r>
            <a:r>
              <a:rPr lang="en-GB" altLang="fr-FR" sz="2800" b="1" dirty="0" err="1" smtClean="0">
                <a:cs typeface="Times New Roman" panose="02020603050405020304" pitchFamily="18" charset="0"/>
              </a:rPr>
              <a:t>plurilingual</a:t>
            </a:r>
            <a:r>
              <a:rPr lang="en-GB" altLang="fr-FR" sz="2800" b="1" dirty="0" smtClean="0">
                <a:cs typeface="Times New Roman" panose="02020603050405020304" pitchFamily="18" charset="0"/>
              </a:rPr>
              <a:t> and </a:t>
            </a:r>
            <a:r>
              <a:rPr lang="en-GB" altLang="fr-FR" sz="2800" b="1" dirty="0" err="1" smtClean="0">
                <a:cs typeface="Times New Roman" panose="02020603050405020304" pitchFamily="18" charset="0"/>
              </a:rPr>
              <a:t>pluricultural</a:t>
            </a:r>
            <a:r>
              <a:rPr lang="en-GB" altLang="fr-FR" sz="2800" b="1" dirty="0" smtClean="0">
                <a:cs typeface="Times New Roman" panose="02020603050405020304" pitchFamily="18" charset="0"/>
              </a:rPr>
              <a:t> competence has been invalidated. </a:t>
            </a: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20775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algn="just">
              <a:lnSpc>
                <a:spcPct val="80000"/>
              </a:lnSpc>
              <a:spcBef>
                <a:spcPct val="10000"/>
              </a:spcBef>
            </a:pPr>
            <a:r>
              <a:rPr lang="en-GB" altLang="fr-FR" sz="2800" b="1" dirty="0" smtClean="0">
                <a:cs typeface="Times New Roman" panose="02020603050405020304" pitchFamily="18" charset="0"/>
              </a:rPr>
              <a:t>The curricular documents that introduce </a:t>
            </a:r>
            <a:r>
              <a:rPr lang="en-GB" altLang="fr-FR" sz="2800" b="1" dirty="0" err="1" smtClean="0">
                <a:cs typeface="Times New Roman" panose="02020603050405020304" pitchFamily="18" charset="0"/>
              </a:rPr>
              <a:t>AtL</a:t>
            </a:r>
            <a:r>
              <a:rPr lang="en-GB" altLang="fr-FR" sz="2800" b="1" dirty="0" smtClean="0">
                <a:cs typeface="Times New Roman" panose="02020603050405020304" pitchFamily="18" charset="0"/>
              </a:rPr>
              <a:t> aims or activities may concern only a specific category of learners. </a:t>
            </a:r>
          </a:p>
          <a:p>
            <a:pPr algn="just">
              <a:lnSpc>
                <a:spcPct val="80000"/>
              </a:lnSpc>
              <a:spcBef>
                <a:spcPct val="10000"/>
              </a:spcBef>
            </a:pPr>
            <a:r>
              <a:rPr lang="en-GB" altLang="fr-FR" sz="2800" b="1" dirty="0" smtClean="0">
                <a:cs typeface="Times New Roman" panose="02020603050405020304" pitchFamily="18" charset="0"/>
              </a:rPr>
              <a:t>This is </a:t>
            </a:r>
            <a:r>
              <a:rPr lang="en-GB" altLang="fr-FR" sz="2800" b="1" dirty="0">
                <a:cs typeface="Times New Roman" panose="02020603050405020304" pitchFamily="18" charset="0"/>
              </a:rPr>
              <a:t>the case </a:t>
            </a:r>
            <a:r>
              <a:rPr lang="en-GB" altLang="fr-FR" sz="2800" b="1" dirty="0" smtClean="0">
                <a:cs typeface="Times New Roman" panose="02020603050405020304" pitchFamily="18" charset="0"/>
              </a:rPr>
              <a:t>in Québec : allophone learners.</a:t>
            </a:r>
            <a:endParaRPr lang="en-GB" altLang="fr-FR" sz="2800"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Tree>
    <p:extLst>
      <p:ext uri="{BB962C8B-B14F-4D97-AF65-F5344CB8AC3E}">
        <p14:creationId xmlns:p14="http://schemas.microsoft.com/office/powerpoint/2010/main" val="8134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par>
                          <p:cTn id="13" fill="hold">
                            <p:stCondLst>
                              <p:cond delay="750"/>
                            </p:stCondLst>
                            <p:childTnLst>
                              <p:par>
                                <p:cTn id="14" presetID="22" presetClass="entr" presetSubtype="1" fill="hold" grpId="0" nodeType="after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GB" altLang="fr-FR" b="1" dirty="0">
                <a:cs typeface="Times New Roman" panose="02020603050405020304" pitchFamily="18" charset="0"/>
              </a:rPr>
              <a:t>In some cases the name “</a:t>
            </a:r>
            <a:r>
              <a:rPr lang="en-GB" altLang="fr-FR" b="1" dirty="0" err="1">
                <a:cs typeface="Times New Roman" panose="02020603050405020304" pitchFamily="18" charset="0"/>
              </a:rPr>
              <a:t>Eveil</a:t>
            </a:r>
            <a:r>
              <a:rPr lang="en-GB" altLang="fr-FR" b="1" dirty="0">
                <a:cs typeface="Times New Roman" panose="02020603050405020304" pitchFamily="18" charset="0"/>
              </a:rPr>
              <a:t> aux </a:t>
            </a:r>
            <a:r>
              <a:rPr lang="en-GB" altLang="fr-FR" b="1" dirty="0" err="1">
                <a:cs typeface="Times New Roman" panose="02020603050405020304" pitchFamily="18" charset="0"/>
              </a:rPr>
              <a:t>langues</a:t>
            </a:r>
            <a:r>
              <a:rPr lang="en-GB" altLang="fr-FR" b="1" dirty="0">
                <a:cs typeface="Times New Roman" panose="02020603050405020304" pitchFamily="18" charset="0"/>
              </a:rPr>
              <a:t>”, or an equivalent term in other languages, does appear in the documents, as for instance in Ticino. In other cases  it does not, but we recognize, </a:t>
            </a:r>
            <a:r>
              <a:rPr lang="en-GB" altLang="fr-FR" b="1" dirty="0" smtClean="0">
                <a:cs typeface="Times New Roman" panose="02020603050405020304" pitchFamily="18" charset="0"/>
              </a:rPr>
              <a:t>aims </a:t>
            </a:r>
            <a:r>
              <a:rPr lang="en-GB" altLang="fr-FR" b="1" dirty="0">
                <a:cs typeface="Times New Roman" panose="02020603050405020304" pitchFamily="18" charset="0"/>
              </a:rPr>
              <a:t>and types of activities that are characteristic of </a:t>
            </a:r>
            <a:r>
              <a:rPr lang="en-GB" altLang="fr-FR" b="1" dirty="0" err="1">
                <a:cs typeface="Times New Roman" panose="02020603050405020304" pitchFamily="18" charset="0"/>
              </a:rPr>
              <a:t>AtL.</a:t>
            </a:r>
            <a:r>
              <a:rPr lang="en-GB" altLang="fr-FR" b="1" dirty="0">
                <a:cs typeface="Times New Roman" panose="02020603050405020304" pitchFamily="18" charset="0"/>
              </a:rPr>
              <a:t> </a:t>
            </a:r>
          </a:p>
          <a:p>
            <a:pPr marL="0" algn="just">
              <a:lnSpc>
                <a:spcPct val="80000"/>
              </a:lnSpc>
              <a:spcBef>
                <a:spcPct val="10000"/>
              </a:spcBef>
            </a:pPr>
            <a:endParaRPr lang="en-GB" altLang="fr-FR" sz="2800"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GB" altLang="fr-FR" sz="2800" b="1" dirty="0">
                <a:solidFill>
                  <a:srgbClr val="7F0000"/>
                </a:solidFill>
                <a:cs typeface="Times New Roman" panose="02020603050405020304" pitchFamily="18" charset="0"/>
              </a:rPr>
              <a:t>mentioned/not </a:t>
            </a:r>
            <a:r>
              <a:rPr lang="en-GB" altLang="fr-FR" sz="2800" b="1" dirty="0" smtClean="0">
                <a:solidFill>
                  <a:srgbClr val="7F0000"/>
                </a:solidFill>
                <a:cs typeface="Times New Roman" panose="02020603050405020304" pitchFamily="18" charset="0"/>
              </a:rPr>
              <a:t>mentioned as such </a:t>
            </a:r>
            <a:r>
              <a:rPr lang="en-GB" altLang="fr-FR" sz="2800" b="1" dirty="0">
                <a:solidFill>
                  <a:srgbClr val="7F0000"/>
                </a:solidFill>
                <a:cs typeface="Times New Roman" panose="02020603050405020304" pitchFamily="18" charset="0"/>
              </a:rPr>
              <a:t>in documentation</a:t>
            </a:r>
          </a:p>
        </p:txBody>
      </p:sp>
    </p:spTree>
    <p:extLst>
      <p:ext uri="{BB962C8B-B14F-4D97-AF65-F5344CB8AC3E}">
        <p14:creationId xmlns:p14="http://schemas.microsoft.com/office/powerpoint/2010/main" val="10738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773533"/>
            <a:ext cx="5068577" cy="308446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US" altLang="fr-FR" b="1" dirty="0">
                <a:cs typeface="Times New Roman" panose="02020603050405020304" pitchFamily="18" charset="0"/>
              </a:rPr>
              <a:t>In some countries, like in Austria and Finland, </a:t>
            </a:r>
            <a:r>
              <a:rPr lang="en-US" altLang="fr-FR" b="1" dirty="0" err="1">
                <a:cs typeface="Times New Roman" panose="02020603050405020304" pitchFamily="18" charset="0"/>
              </a:rPr>
              <a:t>AtL</a:t>
            </a:r>
            <a:r>
              <a:rPr lang="en-US" altLang="fr-FR" b="1" dirty="0">
                <a:cs typeface="Times New Roman" panose="02020603050405020304" pitchFamily="18" charset="0"/>
              </a:rPr>
              <a:t> is being introduced alongside the introduction of more global pluralistic/</a:t>
            </a:r>
            <a:r>
              <a:rPr lang="en-US" altLang="fr-FR" b="1" dirty="0" err="1">
                <a:cs typeface="Times New Roman" panose="02020603050405020304" pitchFamily="18" charset="0"/>
              </a:rPr>
              <a:t>plurilingual</a:t>
            </a:r>
            <a:r>
              <a:rPr lang="en-US" altLang="fr-FR" b="1" dirty="0">
                <a:cs typeface="Times New Roman" panose="02020603050405020304" pitchFamily="18" charset="0"/>
              </a:rPr>
              <a:t> and </a:t>
            </a:r>
            <a:r>
              <a:rPr lang="en-US" altLang="fr-FR" b="1" dirty="0" err="1">
                <a:cs typeface="Times New Roman" panose="02020603050405020304" pitchFamily="18" charset="0"/>
              </a:rPr>
              <a:t>pluricultural</a:t>
            </a:r>
            <a:r>
              <a:rPr lang="en-US" altLang="fr-FR" b="1" dirty="0">
                <a:cs typeface="Times New Roman" panose="02020603050405020304" pitchFamily="18" charset="0"/>
              </a:rPr>
              <a:t> approaches. In other cases, like in Luxembourg or France,  it is introduced on its own.</a:t>
            </a: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US" altLang="fr-FR" sz="2800" b="1" dirty="0">
                <a:solidFill>
                  <a:srgbClr val="7F0000"/>
                </a:solidFill>
                <a:cs typeface="Times New Roman" panose="02020603050405020304" pitchFamily="18" charset="0"/>
              </a:rPr>
              <a:t>mentioned/not mentioned as such in documentation</a:t>
            </a:r>
          </a:p>
        </p:txBody>
      </p:sp>
      <p:sp>
        <p:nvSpPr>
          <p:cNvPr id="9" name="Rectangle 8"/>
          <p:cNvSpPr/>
          <p:nvPr/>
        </p:nvSpPr>
        <p:spPr>
          <a:xfrm>
            <a:off x="5148062" y="4114685"/>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introduced alone / as one element of a whole </a:t>
            </a:r>
            <a:endParaRPr lang="en-GB" altLang="fr-FR" sz="2800" b="1" dirty="0">
              <a:solidFill>
                <a:srgbClr val="7F0000"/>
              </a:solidFill>
              <a:cs typeface="Times New Roman" panose="02020603050405020304" pitchFamily="18" charset="0"/>
            </a:endParaRPr>
          </a:p>
        </p:txBody>
      </p:sp>
    </p:spTree>
    <p:extLst>
      <p:ext uri="{BB962C8B-B14F-4D97-AF65-F5344CB8AC3E}">
        <p14:creationId xmlns:p14="http://schemas.microsoft.com/office/powerpoint/2010/main" val="22078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148064" y="-27384"/>
            <a:ext cx="3923927" cy="6885384"/>
          </a:xfrm>
          <a:prstGeom prst="rect">
            <a:avLst/>
          </a:prstGeom>
          <a:solidFill>
            <a:srgbClr val="F8FCD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2800" b="1" dirty="0">
                <a:solidFill>
                  <a:srgbClr val="7F0000"/>
                </a:solidFill>
                <a:cs typeface="Times New Roman" panose="02020603050405020304" pitchFamily="18" charset="0"/>
              </a:rPr>
              <a:t>The way it </a:t>
            </a:r>
            <a:r>
              <a:rPr lang="en-GB" altLang="fr-FR" sz="2800" b="1" dirty="0" smtClean="0">
                <a:solidFill>
                  <a:srgbClr val="7F0000"/>
                </a:solidFill>
                <a:cs typeface="Times New Roman" panose="02020603050405020304" pitchFamily="18" charset="0"/>
              </a:rPr>
              <a:t>has been / is </a:t>
            </a:r>
            <a:r>
              <a:rPr lang="en-GB" altLang="fr-FR" sz="2800" b="1" dirty="0">
                <a:solidFill>
                  <a:srgbClr val="7F0000"/>
                </a:solidFill>
                <a:cs typeface="Times New Roman" panose="02020603050405020304" pitchFamily="18" charset="0"/>
              </a:rPr>
              <a:t>being </a:t>
            </a:r>
            <a:r>
              <a:rPr lang="en-GB" altLang="fr-FR" sz="2800" b="1" dirty="0" smtClean="0">
                <a:solidFill>
                  <a:srgbClr val="7F0000"/>
                </a:solidFill>
                <a:cs typeface="Times New Roman" panose="02020603050405020304" pitchFamily="18" charset="0"/>
              </a:rPr>
              <a:t>done may vary from country to country… </a:t>
            </a:r>
          </a:p>
          <a:p>
            <a:pPr marL="0">
              <a:lnSpc>
                <a:spcPct val="80000"/>
              </a:lnSpc>
              <a:spcBef>
                <a:spcPct val="10000"/>
              </a:spcBef>
            </a:pPr>
            <a:r>
              <a:rPr lang="en-GB" altLang="fr-FR" sz="2800" b="1" dirty="0" smtClean="0">
                <a:solidFill>
                  <a:srgbClr val="7F0000"/>
                </a:solidFill>
                <a:cs typeface="Times New Roman" panose="02020603050405020304" pitchFamily="18" charset="0"/>
              </a:rPr>
              <a:t>Some axes of possible variation:</a:t>
            </a:r>
          </a:p>
          <a:p>
            <a:pPr marL="0" indent="0" algn="just">
              <a:lnSpc>
                <a:spcPct val="80000"/>
              </a:lnSpc>
              <a:spcBef>
                <a:spcPts val="1200"/>
              </a:spcBef>
            </a:pPr>
            <a:r>
              <a:rPr lang="en-GB" altLang="fr-FR" sz="2800" b="1" dirty="0" smtClean="0">
                <a:solidFill>
                  <a:srgbClr val="7F0000"/>
                </a:solidFill>
                <a:cs typeface="Times New Roman" panose="02020603050405020304" pitchFamily="18" charset="0"/>
              </a:rPr>
              <a:t>   </a:t>
            </a:r>
          </a:p>
          <a:p>
            <a:pPr algn="just">
              <a:lnSpc>
                <a:spcPct val="80000"/>
              </a:lnSpc>
              <a:spcBef>
                <a:spcPct val="10000"/>
              </a:spcBef>
            </a:pPr>
            <a:endParaRPr lang="en-GB" altLang="fr-FR" sz="3200" dirty="0">
              <a:cs typeface="Times New Roman" panose="02020603050405020304" pitchFamily="18" charset="0"/>
            </a:endParaRPr>
          </a:p>
        </p:txBody>
      </p:sp>
      <p:sp>
        <p:nvSpPr>
          <p:cNvPr id="5" name="Rectangle 4"/>
          <p:cNvSpPr/>
          <p:nvPr/>
        </p:nvSpPr>
        <p:spPr>
          <a:xfrm>
            <a:off x="5164614" y="2300894"/>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extent : categories of learners</a:t>
            </a:r>
            <a:endParaRPr lang="en-GB" altLang="fr-FR" sz="2800" b="1" dirty="0">
              <a:solidFill>
                <a:srgbClr val="7F0000"/>
              </a:solidFill>
              <a:cs typeface="Times New Roman" panose="02020603050405020304" pitchFamily="18" charset="0"/>
            </a:endParaRPr>
          </a:p>
        </p:txBody>
      </p:sp>
      <p:sp>
        <p:nvSpPr>
          <p:cNvPr id="6" name="Text Box 3"/>
          <p:cNvSpPr txBox="1">
            <a:spLocks noChangeArrowheads="1"/>
          </p:cNvSpPr>
          <p:nvPr/>
        </p:nvSpPr>
        <p:spPr bwMode="auto">
          <a:xfrm>
            <a:off x="0" y="3643441"/>
            <a:ext cx="5068577" cy="3214559"/>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just">
              <a:lnSpc>
                <a:spcPct val="80000"/>
              </a:lnSpc>
              <a:spcBef>
                <a:spcPct val="10000"/>
              </a:spcBef>
            </a:pPr>
            <a:r>
              <a:rPr lang="en-US" altLang="fr-FR" b="1" dirty="0">
                <a:cs typeface="Times New Roman" panose="02020603050405020304" pitchFamily="18" charset="0"/>
              </a:rPr>
              <a:t>It could also be interesting to compare the relative status of the document(s) in which </a:t>
            </a:r>
            <a:r>
              <a:rPr lang="en-US" altLang="fr-FR" b="1" dirty="0" err="1">
                <a:cs typeface="Times New Roman" panose="02020603050405020304" pitchFamily="18" charset="0"/>
              </a:rPr>
              <a:t>AtL</a:t>
            </a:r>
            <a:r>
              <a:rPr lang="en-US" altLang="fr-FR" b="1" dirty="0">
                <a:cs typeface="Times New Roman" panose="02020603050405020304" pitchFamily="18" charset="0"/>
              </a:rPr>
              <a:t> appears. This is a question which obviously should be interpreted in accordance with how curricula are usually presented in the country.  </a:t>
            </a:r>
          </a:p>
          <a:p>
            <a:pPr algn="just">
              <a:lnSpc>
                <a:spcPct val="80000"/>
              </a:lnSpc>
              <a:spcBef>
                <a:spcPct val="10000"/>
              </a:spcBef>
            </a:pPr>
            <a:r>
              <a:rPr lang="en-US" altLang="fr-FR" b="1" dirty="0">
                <a:cs typeface="Times New Roman" panose="02020603050405020304" pitchFamily="18" charset="0"/>
              </a:rPr>
              <a:t>An interesting example is provided by </a:t>
            </a:r>
            <a:r>
              <a:rPr lang="en-US" altLang="fr-FR" b="1" dirty="0" smtClean="0">
                <a:cs typeface="Times New Roman" panose="02020603050405020304" pitchFamily="18" charset="0"/>
              </a:rPr>
              <a:t>Finland… We will show it as a complement of this presentation… if we have enough time.</a:t>
            </a:r>
            <a:endParaRPr lang="en-US" altLang="fr-FR" b="1" dirty="0">
              <a:cs typeface="Times New Roman" panose="02020603050405020304" pitchFamily="18" charset="0"/>
            </a:endParaRPr>
          </a:p>
          <a:p>
            <a:pPr algn="just">
              <a:lnSpc>
                <a:spcPct val="80000"/>
              </a:lnSpc>
              <a:spcBef>
                <a:spcPct val="10000"/>
              </a:spcBef>
            </a:pPr>
            <a:endParaRPr lang="en-GB" altLang="fr-FR" b="1" dirty="0">
              <a:cs typeface="Times New Roman" panose="02020603050405020304" pitchFamily="18" charset="0"/>
            </a:endParaRPr>
          </a:p>
        </p:txBody>
      </p:sp>
      <p:pic>
        <p:nvPicPr>
          <p:cNvPr id="7" name="Image 6"/>
          <p:cNvPicPr>
            <a:picLocks noChangeAspect="1"/>
          </p:cNvPicPr>
          <p:nvPr/>
        </p:nvPicPr>
        <p:blipFill>
          <a:blip r:embed="rId3"/>
          <a:stretch>
            <a:fillRect/>
          </a:stretch>
        </p:blipFill>
        <p:spPr>
          <a:xfrm>
            <a:off x="42975" y="13107"/>
            <a:ext cx="5025602" cy="3630334"/>
          </a:xfrm>
          <a:prstGeom prst="rect">
            <a:avLst/>
          </a:prstGeom>
          <a:ln w="38100">
            <a:solidFill>
              <a:schemeClr val="tx1"/>
            </a:solidFill>
          </a:ln>
        </p:spPr>
      </p:pic>
      <p:sp>
        <p:nvSpPr>
          <p:cNvPr id="8" name="Rectangle 7"/>
          <p:cNvSpPr/>
          <p:nvPr/>
        </p:nvSpPr>
        <p:spPr>
          <a:xfrm>
            <a:off x="5173102" y="3208899"/>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a:t>
            </a:r>
            <a:r>
              <a:rPr lang="en-US" altLang="fr-FR" sz="2800" b="1" dirty="0">
                <a:solidFill>
                  <a:srgbClr val="7F0000"/>
                </a:solidFill>
                <a:cs typeface="Times New Roman" panose="02020603050405020304" pitchFamily="18" charset="0"/>
              </a:rPr>
              <a:t>mentioned/not mentioned as such in </a:t>
            </a:r>
            <a:r>
              <a:rPr lang="en-US" altLang="fr-FR" sz="2800" b="1" dirty="0" smtClean="0">
                <a:solidFill>
                  <a:srgbClr val="7F0000"/>
                </a:solidFill>
                <a:cs typeface="Times New Roman" panose="02020603050405020304" pitchFamily="18" charset="0"/>
              </a:rPr>
              <a:t>documentation</a:t>
            </a:r>
            <a:endParaRPr lang="en-US" altLang="fr-FR" sz="2800" b="1" dirty="0">
              <a:solidFill>
                <a:srgbClr val="7F0000"/>
              </a:solidFill>
              <a:cs typeface="Times New Roman" panose="02020603050405020304" pitchFamily="18" charset="0"/>
            </a:endParaRPr>
          </a:p>
        </p:txBody>
      </p:sp>
      <p:sp>
        <p:nvSpPr>
          <p:cNvPr id="9" name="Rectangle 8"/>
          <p:cNvSpPr/>
          <p:nvPr/>
        </p:nvSpPr>
        <p:spPr>
          <a:xfrm>
            <a:off x="5148062" y="4114685"/>
            <a:ext cx="3923927" cy="55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introduced alone / as one element of a whole </a:t>
            </a:r>
            <a:endParaRPr lang="en-GB" altLang="fr-FR" sz="2800" b="1" dirty="0">
              <a:solidFill>
                <a:srgbClr val="7F0000"/>
              </a:solidFill>
              <a:cs typeface="Times New Roman" panose="02020603050405020304" pitchFamily="18" charset="0"/>
            </a:endParaRPr>
          </a:p>
        </p:txBody>
      </p:sp>
      <p:sp>
        <p:nvSpPr>
          <p:cNvPr id="10" name="Rectangle 9"/>
          <p:cNvSpPr/>
          <p:nvPr/>
        </p:nvSpPr>
        <p:spPr>
          <a:xfrm>
            <a:off x="5148063" y="5020471"/>
            <a:ext cx="3923927" cy="1072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80000"/>
              </a:lnSpc>
              <a:spcBef>
                <a:spcPts val="1200"/>
              </a:spcBef>
              <a:buFont typeface="Arial" panose="020B0604020202020204" pitchFamily="34" charset="0"/>
              <a:buChar char="•"/>
            </a:pPr>
            <a:r>
              <a:rPr lang="en-GB" altLang="fr-FR" sz="2800" b="1" dirty="0" smtClean="0">
                <a:solidFill>
                  <a:srgbClr val="7F0000"/>
                </a:solidFill>
                <a:cs typeface="Times New Roman" panose="02020603050405020304" pitchFamily="18" charset="0"/>
              </a:rPr>
              <a:t> the exact status of the document(s) in which </a:t>
            </a:r>
            <a:r>
              <a:rPr lang="en-GB" altLang="fr-FR" sz="2800" b="1" dirty="0" err="1" smtClean="0">
                <a:solidFill>
                  <a:srgbClr val="7F0000"/>
                </a:solidFill>
                <a:cs typeface="Times New Roman" panose="02020603050405020304" pitchFamily="18" charset="0"/>
              </a:rPr>
              <a:t>AtL</a:t>
            </a:r>
            <a:r>
              <a:rPr lang="en-GB" altLang="fr-FR" sz="2800" b="1" dirty="0" smtClean="0">
                <a:solidFill>
                  <a:srgbClr val="7F0000"/>
                </a:solidFill>
                <a:cs typeface="Times New Roman" panose="02020603050405020304" pitchFamily="18" charset="0"/>
              </a:rPr>
              <a:t> appears.</a:t>
            </a:r>
            <a:endParaRPr lang="en-GB" altLang="fr-FR" sz="2800" b="1" dirty="0">
              <a:solidFill>
                <a:srgbClr val="7F0000"/>
              </a:solidFill>
              <a:cs typeface="Times New Roman" panose="02020603050405020304" pitchFamily="18" charset="0"/>
            </a:endParaRPr>
          </a:p>
        </p:txBody>
      </p:sp>
    </p:spTree>
    <p:extLst>
      <p:ext uri="{BB962C8B-B14F-4D97-AF65-F5344CB8AC3E}">
        <p14:creationId xmlns:p14="http://schemas.microsoft.com/office/powerpoint/2010/main" val="42761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1500"/>
                            </p:stCondLst>
                            <p:childTnLst>
                              <p:par>
                                <p:cTn id="9" presetID="22" presetClass="entr" presetSubtype="1"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17</a:t>
            </a:fld>
            <a:endParaRPr lang="fr-FR"/>
          </a:p>
        </p:txBody>
      </p:sp>
      <p:grpSp>
        <p:nvGrpSpPr>
          <p:cNvPr id="2" name="Groupe 1"/>
          <p:cNvGrpSpPr/>
          <p:nvPr/>
        </p:nvGrpSpPr>
        <p:grpSpPr>
          <a:xfrm>
            <a:off x="17495" y="0"/>
            <a:ext cx="9081658" cy="6857999"/>
            <a:chOff x="17495" y="0"/>
            <a:chExt cx="9081658" cy="6857999"/>
          </a:xfrm>
        </p:grpSpPr>
        <p:pic>
          <p:nvPicPr>
            <p:cNvPr id="4" name="Image 3"/>
            <p:cNvPicPr>
              <a:picLocks noChangeAspect="1"/>
            </p:cNvPicPr>
            <p:nvPr/>
          </p:nvPicPr>
          <p:blipFill>
            <a:blip r:embed="rId3"/>
            <a:stretch>
              <a:fillRect/>
            </a:stretch>
          </p:blipFill>
          <p:spPr>
            <a:xfrm>
              <a:off x="17495" y="0"/>
              <a:ext cx="9081658" cy="6857999"/>
            </a:xfrm>
            <a:prstGeom prst="rect">
              <a:avLst/>
            </a:prstGeom>
          </p:spPr>
        </p:pic>
        <p:pic>
          <p:nvPicPr>
            <p:cNvPr id="5" name="Image 4"/>
            <p:cNvPicPr>
              <a:picLocks noChangeAspect="1"/>
            </p:cNvPicPr>
            <p:nvPr/>
          </p:nvPicPr>
          <p:blipFill>
            <a:blip r:embed="rId4"/>
            <a:stretch>
              <a:fillRect/>
            </a:stretch>
          </p:blipFill>
          <p:spPr>
            <a:xfrm>
              <a:off x="386856" y="5673154"/>
              <a:ext cx="2898491" cy="1144141"/>
            </a:xfrm>
            <a:prstGeom prst="rect">
              <a:avLst/>
            </a:prstGeom>
          </p:spPr>
        </p:pic>
      </p:grpSp>
      <p:sp>
        <p:nvSpPr>
          <p:cNvPr id="6" name="ZoneTexte 5"/>
          <p:cNvSpPr txBox="1"/>
          <p:nvPr/>
        </p:nvSpPr>
        <p:spPr>
          <a:xfrm>
            <a:off x="3587041" y="5042118"/>
            <a:ext cx="5512112" cy="1815882"/>
          </a:xfrm>
          <a:prstGeom prst="rect">
            <a:avLst/>
          </a:prstGeom>
          <a:solidFill>
            <a:srgbClr val="F8FCD6"/>
          </a:solidFill>
          <a:ln>
            <a:solidFill>
              <a:schemeClr val="tx1"/>
            </a:solidFill>
          </a:ln>
        </p:spPr>
        <p:txBody>
          <a:bodyPr wrap="square" rtlCol="0">
            <a:spAutoFit/>
          </a:bodyPr>
          <a:lstStyle/>
          <a:p>
            <a:r>
              <a:rPr lang="en-US" sz="2800" dirty="0"/>
              <a:t>A new Curriculum has been adopted at national level in Finland. It will </a:t>
            </a:r>
            <a:r>
              <a:rPr lang="en-US" sz="2800" dirty="0" smtClean="0"/>
              <a:t>come into </a:t>
            </a:r>
            <a:r>
              <a:rPr lang="en-US" sz="2800" dirty="0"/>
              <a:t>force at the beginning of the next school year</a:t>
            </a:r>
            <a:r>
              <a:rPr lang="en-US" sz="2800" dirty="0" smtClean="0"/>
              <a:t>.</a:t>
            </a:r>
            <a:endParaRPr lang="fr-FR" dirty="0"/>
          </a:p>
        </p:txBody>
      </p:sp>
      <p:sp>
        <p:nvSpPr>
          <p:cNvPr id="7" name="ZoneTexte 6"/>
          <p:cNvSpPr txBox="1"/>
          <p:nvPr/>
        </p:nvSpPr>
        <p:spPr>
          <a:xfrm>
            <a:off x="3587041" y="23817"/>
            <a:ext cx="5463117" cy="707886"/>
          </a:xfrm>
          <a:prstGeom prst="rect">
            <a:avLst/>
          </a:prstGeom>
          <a:noFill/>
        </p:spPr>
        <p:txBody>
          <a:bodyPr wrap="square" rtlCol="0">
            <a:spAutoFit/>
          </a:bodyPr>
          <a:lstStyle/>
          <a:p>
            <a:r>
              <a:rPr lang="fr-FR" sz="4000" b="1" dirty="0" smtClean="0"/>
              <a:t>The </a:t>
            </a:r>
            <a:r>
              <a:rPr lang="fr-FR" sz="4000" b="1" dirty="0" err="1" smtClean="0"/>
              <a:t>example</a:t>
            </a:r>
            <a:r>
              <a:rPr lang="fr-FR" sz="4000" b="1" dirty="0" smtClean="0"/>
              <a:t> of </a:t>
            </a:r>
            <a:r>
              <a:rPr lang="fr-FR" sz="4000" b="1" dirty="0" err="1" smtClean="0"/>
              <a:t>Finland</a:t>
            </a:r>
            <a:endParaRPr lang="fr-FR" sz="4000" b="1" dirty="0"/>
          </a:p>
        </p:txBody>
      </p:sp>
    </p:spTree>
    <p:extLst>
      <p:ext uri="{BB962C8B-B14F-4D97-AF65-F5344CB8AC3E}">
        <p14:creationId xmlns:p14="http://schemas.microsoft.com/office/powerpoint/2010/main" val="3452763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18</a:t>
            </a:fld>
            <a:endParaRPr lang="fr-FR"/>
          </a:p>
        </p:txBody>
      </p:sp>
      <p:pic>
        <p:nvPicPr>
          <p:cNvPr id="2" name="Image 1"/>
          <p:cNvPicPr>
            <a:picLocks noChangeAspect="1"/>
          </p:cNvPicPr>
          <p:nvPr/>
        </p:nvPicPr>
        <p:blipFill>
          <a:blip r:embed="rId3"/>
          <a:stretch>
            <a:fillRect/>
          </a:stretch>
        </p:blipFill>
        <p:spPr>
          <a:xfrm>
            <a:off x="18966" y="-174240"/>
            <a:ext cx="9106067" cy="7032240"/>
          </a:xfrm>
          <a:prstGeom prst="rect">
            <a:avLst/>
          </a:prstGeom>
          <a:ln>
            <a:solidFill>
              <a:schemeClr val="tx1"/>
            </a:solidFill>
          </a:ln>
        </p:spPr>
      </p:pic>
      <p:sp>
        <p:nvSpPr>
          <p:cNvPr id="4" name="Rectangle 3"/>
          <p:cNvSpPr/>
          <p:nvPr/>
        </p:nvSpPr>
        <p:spPr>
          <a:xfrm>
            <a:off x="539551" y="4149080"/>
            <a:ext cx="80648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4"/>
          <a:stretch>
            <a:fillRect/>
          </a:stretch>
        </p:blipFill>
        <p:spPr>
          <a:xfrm>
            <a:off x="6471800" y="-171400"/>
            <a:ext cx="2672199" cy="4536505"/>
          </a:xfrm>
          <a:prstGeom prst="rect">
            <a:avLst/>
          </a:prstGeom>
          <a:ln>
            <a:solidFill>
              <a:schemeClr val="tx1"/>
            </a:solidFill>
          </a:ln>
        </p:spPr>
      </p:pic>
      <p:sp>
        <p:nvSpPr>
          <p:cNvPr id="6" name="Ellipse 5"/>
          <p:cNvSpPr/>
          <p:nvPr/>
        </p:nvSpPr>
        <p:spPr>
          <a:xfrm>
            <a:off x="7236296" y="1772816"/>
            <a:ext cx="792088" cy="57606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5496" y="-171400"/>
            <a:ext cx="3960440" cy="3108543"/>
          </a:xfrm>
          <a:prstGeom prst="rect">
            <a:avLst/>
          </a:prstGeom>
          <a:solidFill>
            <a:srgbClr val="F8FCD6"/>
          </a:solidFill>
          <a:ln>
            <a:solidFill>
              <a:srgbClr val="C00000"/>
            </a:solidFill>
          </a:ln>
        </p:spPr>
        <p:txBody>
          <a:bodyPr wrap="square" rtlCol="0">
            <a:spAutoFit/>
          </a:bodyPr>
          <a:lstStyle/>
          <a:p>
            <a:r>
              <a:rPr lang="en-US" sz="2800" dirty="0"/>
              <a:t>And on the other hand, the municipality of Oulu has designed what it calls a </a:t>
            </a:r>
            <a:r>
              <a:rPr lang="en-US" sz="2800" i="1" dirty="0" smtClean="0"/>
              <a:t>path </a:t>
            </a:r>
            <a:r>
              <a:rPr lang="en-US" sz="2800" i="1" dirty="0"/>
              <a:t>to global </a:t>
            </a:r>
            <a:r>
              <a:rPr lang="en-US" sz="2800" i="1" dirty="0" smtClean="0"/>
              <a:t>citizenship </a:t>
            </a:r>
            <a:r>
              <a:rPr lang="en-US" sz="2800" dirty="0" smtClean="0"/>
              <a:t>that </a:t>
            </a:r>
            <a:r>
              <a:rPr lang="en-US" sz="2800" dirty="0"/>
              <a:t>is seen as a tool for implementing the new curriculum. </a:t>
            </a:r>
          </a:p>
        </p:txBody>
      </p:sp>
    </p:spTree>
    <p:extLst>
      <p:ext uri="{BB962C8B-B14F-4D97-AF65-F5344CB8AC3E}">
        <p14:creationId xmlns:p14="http://schemas.microsoft.com/office/powerpoint/2010/main" val="3027529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8A05B4A-660E-4FF3-A4DF-D00CCA8BA4B2}" type="slidenum">
              <a:rPr lang="fr-FR" smtClean="0"/>
              <a:pPr>
                <a:defRPr/>
              </a:pPr>
              <a:t>19</a:t>
            </a:fld>
            <a:endParaRPr lang="fr-FR"/>
          </a:p>
        </p:txBody>
      </p:sp>
      <p:pic>
        <p:nvPicPr>
          <p:cNvPr id="2" name="Image 1"/>
          <p:cNvPicPr>
            <a:picLocks noChangeAspect="1"/>
          </p:cNvPicPr>
          <p:nvPr/>
        </p:nvPicPr>
        <p:blipFill>
          <a:blip r:embed="rId3"/>
          <a:stretch>
            <a:fillRect/>
          </a:stretch>
        </p:blipFill>
        <p:spPr>
          <a:xfrm>
            <a:off x="18966" y="-174240"/>
            <a:ext cx="9106067" cy="7032240"/>
          </a:xfrm>
          <a:prstGeom prst="rect">
            <a:avLst/>
          </a:prstGeom>
          <a:ln>
            <a:solidFill>
              <a:schemeClr val="tx1"/>
            </a:solidFill>
          </a:ln>
        </p:spPr>
      </p:pic>
      <p:sp>
        <p:nvSpPr>
          <p:cNvPr id="4" name="Rectangle 3"/>
          <p:cNvSpPr/>
          <p:nvPr/>
        </p:nvSpPr>
        <p:spPr>
          <a:xfrm>
            <a:off x="539551" y="4149080"/>
            <a:ext cx="80648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4596829" y="1213595"/>
            <a:ext cx="4502324" cy="5603700"/>
            <a:chOff x="3635896" y="188640"/>
            <a:chExt cx="5256584" cy="6532835"/>
          </a:xfrm>
        </p:grpSpPr>
        <p:sp>
          <p:nvSpPr>
            <p:cNvPr id="9" name="Rectangle 8"/>
            <p:cNvSpPr/>
            <p:nvPr/>
          </p:nvSpPr>
          <p:spPr bwMode="auto">
            <a:xfrm>
              <a:off x="3635896" y="188640"/>
              <a:ext cx="5256584" cy="6532835"/>
            </a:xfrm>
            <a:prstGeom prst="rect">
              <a:avLst/>
            </a:prstGeom>
            <a:solidFill>
              <a:srgbClr val="FDFCDC"/>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cs typeface="Arial" charset="0"/>
              </a:endParaRPr>
            </a:p>
          </p:txBody>
        </p:sp>
        <p:grpSp>
          <p:nvGrpSpPr>
            <p:cNvPr id="10" name="Groupe 9"/>
            <p:cNvGrpSpPr/>
            <p:nvPr/>
          </p:nvGrpSpPr>
          <p:grpSpPr>
            <a:xfrm>
              <a:off x="3870164" y="396746"/>
              <a:ext cx="4816636" cy="6086604"/>
              <a:chOff x="1765152" y="158621"/>
              <a:chExt cx="6324600" cy="6562854"/>
            </a:xfrm>
          </p:grpSpPr>
          <p:pic>
            <p:nvPicPr>
              <p:cNvPr id="11"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152" y="2882247"/>
                <a:ext cx="6324600" cy="2106633"/>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5"/>
              <a:stretch>
                <a:fillRect/>
              </a:stretch>
            </p:blipFill>
            <p:spPr>
              <a:xfrm>
                <a:off x="1765152" y="158621"/>
                <a:ext cx="6324600" cy="3686175"/>
              </a:xfrm>
              <a:prstGeom prst="rect">
                <a:avLst/>
              </a:prstGeom>
              <a:ln w="38100">
                <a:noFill/>
              </a:ln>
            </p:spPr>
          </p:pic>
          <p:pic>
            <p:nvPicPr>
              <p:cNvPr id="13" name="Image 12"/>
              <p:cNvPicPr>
                <a:picLocks noChangeAspect="1"/>
              </p:cNvPicPr>
              <p:nvPr/>
            </p:nvPicPr>
            <p:blipFill>
              <a:blip r:embed="rId6"/>
              <a:stretch>
                <a:fillRect/>
              </a:stretch>
            </p:blipFill>
            <p:spPr>
              <a:xfrm>
                <a:off x="1765152" y="4235450"/>
                <a:ext cx="6324600" cy="2486025"/>
              </a:xfrm>
              <a:prstGeom prst="rect">
                <a:avLst/>
              </a:prstGeom>
              <a:ln w="38100">
                <a:noFill/>
              </a:ln>
            </p:spPr>
          </p:pic>
        </p:grpSp>
      </p:grpSp>
      <p:sp>
        <p:nvSpPr>
          <p:cNvPr id="19" name="ZoneTexte 18"/>
          <p:cNvSpPr txBox="1"/>
          <p:nvPr/>
        </p:nvSpPr>
        <p:spPr>
          <a:xfrm>
            <a:off x="35496" y="-66293"/>
            <a:ext cx="9108504" cy="830997"/>
          </a:xfrm>
          <a:prstGeom prst="rect">
            <a:avLst/>
          </a:prstGeom>
          <a:solidFill>
            <a:srgbClr val="F8FCD6"/>
          </a:solidFill>
          <a:ln>
            <a:solidFill>
              <a:srgbClr val="C00000"/>
            </a:solidFill>
          </a:ln>
        </p:spPr>
        <p:txBody>
          <a:bodyPr wrap="square" rtlCol="0">
            <a:spAutoFit/>
          </a:bodyPr>
          <a:lstStyle/>
          <a:p>
            <a:pPr algn="just"/>
            <a:r>
              <a:rPr lang="en-US" dirty="0" smtClean="0"/>
              <a:t>This </a:t>
            </a:r>
            <a:r>
              <a:rPr lang="en-US" dirty="0"/>
              <a:t>« path to global citizenship » offers proposals for objectives to be reached by the learners, in terms of knowledge , skills and attitudes. </a:t>
            </a:r>
          </a:p>
        </p:txBody>
      </p:sp>
      <p:grpSp>
        <p:nvGrpSpPr>
          <p:cNvPr id="22" name="Groupe 21"/>
          <p:cNvGrpSpPr/>
          <p:nvPr/>
        </p:nvGrpSpPr>
        <p:grpSpPr>
          <a:xfrm>
            <a:off x="4000251" y="2636912"/>
            <a:ext cx="5860055" cy="1891093"/>
            <a:chOff x="822426" y="1013827"/>
            <a:chExt cx="5860055" cy="1891093"/>
          </a:xfrm>
        </p:grpSpPr>
        <p:pic>
          <p:nvPicPr>
            <p:cNvPr id="21" name="Image 20"/>
            <p:cNvPicPr>
              <a:picLocks noChangeAspect="1"/>
            </p:cNvPicPr>
            <p:nvPr/>
          </p:nvPicPr>
          <p:blipFill>
            <a:blip r:embed="rId7"/>
            <a:stretch>
              <a:fillRect/>
            </a:stretch>
          </p:blipFill>
          <p:spPr>
            <a:xfrm>
              <a:off x="822427" y="1459758"/>
              <a:ext cx="5860054" cy="1445162"/>
            </a:xfrm>
            <a:prstGeom prst="rect">
              <a:avLst/>
            </a:prstGeom>
            <a:ln>
              <a:solidFill>
                <a:schemeClr val="tx1"/>
              </a:solidFill>
            </a:ln>
          </p:spPr>
        </p:pic>
        <p:sp>
          <p:nvSpPr>
            <p:cNvPr id="20" name="ZoneTexte 19"/>
            <p:cNvSpPr txBox="1"/>
            <p:nvPr/>
          </p:nvSpPr>
          <p:spPr>
            <a:xfrm>
              <a:off x="822426" y="1013827"/>
              <a:ext cx="5860055" cy="830997"/>
            </a:xfrm>
            <a:prstGeom prst="rect">
              <a:avLst/>
            </a:prstGeom>
            <a:solidFill>
              <a:srgbClr val="F8FCD6"/>
            </a:solidFill>
            <a:ln>
              <a:solidFill>
                <a:srgbClr val="C00000"/>
              </a:solidFill>
            </a:ln>
          </p:spPr>
          <p:txBody>
            <a:bodyPr wrap="square" rtlCol="0">
              <a:spAutoFit/>
            </a:bodyPr>
            <a:lstStyle/>
            <a:p>
              <a:r>
                <a:rPr lang="en-US" dirty="0" smtClean="0"/>
                <a:t>It </a:t>
              </a:r>
              <a:r>
                <a:rPr lang="en-US" dirty="0"/>
                <a:t>also offers learning materials to be used in the classroom.</a:t>
              </a:r>
            </a:p>
          </p:txBody>
        </p:sp>
      </p:grpSp>
      <p:pic>
        <p:nvPicPr>
          <p:cNvPr id="15" name="Imag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13" y="682929"/>
            <a:ext cx="3055584" cy="4221088"/>
          </a:xfrm>
          <a:prstGeom prst="rect">
            <a:avLst/>
          </a:prstGeom>
          <a:ln>
            <a:solidFill>
              <a:schemeClr val="tx1"/>
            </a:solidFill>
          </a:ln>
        </p:spPr>
      </p:pic>
      <p:grpSp>
        <p:nvGrpSpPr>
          <p:cNvPr id="16" name="Groupe 15"/>
          <p:cNvGrpSpPr/>
          <p:nvPr/>
        </p:nvGrpSpPr>
        <p:grpSpPr>
          <a:xfrm>
            <a:off x="1336180" y="3861048"/>
            <a:ext cx="5010832" cy="1663546"/>
            <a:chOff x="1336180" y="3240194"/>
            <a:chExt cx="5010832" cy="2572432"/>
          </a:xfrm>
        </p:grpSpPr>
        <p:cxnSp>
          <p:nvCxnSpPr>
            <p:cNvPr id="17" name="Connecteur droit avec flèche 16"/>
            <p:cNvCxnSpPr/>
            <p:nvPr/>
          </p:nvCxnSpPr>
          <p:spPr bwMode="auto">
            <a:xfrm>
              <a:off x="1795410" y="3240194"/>
              <a:ext cx="4551602" cy="1744182"/>
            </a:xfrm>
            <a:prstGeom prst="straightConnector1">
              <a:avLst/>
            </a:prstGeom>
            <a:ln w="57150">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8" name="Connecteur droit avec flèche 17"/>
            <p:cNvCxnSpPr/>
            <p:nvPr/>
          </p:nvCxnSpPr>
          <p:spPr bwMode="auto">
            <a:xfrm>
              <a:off x="1336180" y="3720377"/>
              <a:ext cx="961240" cy="2092249"/>
            </a:xfrm>
            <a:prstGeom prst="straightConnector1">
              <a:avLst/>
            </a:prstGeom>
            <a:ln w="57150">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sp>
        <p:nvSpPr>
          <p:cNvPr id="23" name="ZoneTexte 22"/>
          <p:cNvSpPr txBox="1"/>
          <p:nvPr/>
        </p:nvSpPr>
        <p:spPr>
          <a:xfrm>
            <a:off x="755576" y="1392103"/>
            <a:ext cx="6192688" cy="830997"/>
          </a:xfrm>
          <a:prstGeom prst="rect">
            <a:avLst/>
          </a:prstGeom>
          <a:solidFill>
            <a:srgbClr val="F8FCD6"/>
          </a:solidFill>
          <a:ln>
            <a:solidFill>
              <a:srgbClr val="C00000"/>
            </a:solidFill>
          </a:ln>
        </p:spPr>
        <p:txBody>
          <a:bodyPr wrap="square" rtlCol="0">
            <a:spAutoFit/>
          </a:bodyPr>
          <a:lstStyle/>
          <a:p>
            <a:r>
              <a:rPr lang="en-US" dirty="0"/>
              <a:t>… and both – objectives and some learning materials  – </a:t>
            </a:r>
            <a:r>
              <a:rPr lang="en-US" dirty="0" smtClean="0"/>
              <a:t>have </a:t>
            </a:r>
            <a:r>
              <a:rPr lang="en-US" dirty="0"/>
              <a:t>been adapted from the FREPA</a:t>
            </a:r>
            <a:endParaRPr lang="fr-FR" dirty="0"/>
          </a:p>
        </p:txBody>
      </p:sp>
    </p:spTree>
    <p:extLst>
      <p:ext uri="{BB962C8B-B14F-4D97-AF65-F5344CB8AC3E}">
        <p14:creationId xmlns:p14="http://schemas.microsoft.com/office/powerpoint/2010/main" val="40407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9"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2000" fill="hold"/>
                                        <p:tgtEl>
                                          <p:spTgt spid="22"/>
                                        </p:tgtEl>
                                        <p:attrNameLst>
                                          <p:attrName>ppt_w</p:attrName>
                                        </p:attrNameLst>
                                      </p:cBhvr>
                                      <p:tavLst>
                                        <p:tav tm="0">
                                          <p:val>
                                            <p:fltVal val="0"/>
                                          </p:val>
                                        </p:tav>
                                        <p:tav tm="100000">
                                          <p:val>
                                            <p:strVal val="#ppt_w"/>
                                          </p:val>
                                        </p:tav>
                                      </p:tavLst>
                                    </p:anim>
                                    <p:anim calcmode="lin" valueType="num">
                                      <p:cBhvr>
                                        <p:cTn id="18" dur="2000" fill="hold"/>
                                        <p:tgtEl>
                                          <p:spTgt spid="22"/>
                                        </p:tgtEl>
                                        <p:attrNameLst>
                                          <p:attrName>ppt_h</p:attrName>
                                        </p:attrNameLst>
                                      </p:cBhvr>
                                      <p:tavLst>
                                        <p:tav tm="0">
                                          <p:val>
                                            <p:fltVal val="0"/>
                                          </p:val>
                                        </p:tav>
                                        <p:tav tm="100000">
                                          <p:val>
                                            <p:strVal val="#ppt_h"/>
                                          </p:val>
                                        </p:tav>
                                      </p:tavLst>
                                    </p:anim>
                                    <p:animEffect transition="in" filter="fade">
                                      <p:cBhvr>
                                        <p:cTn id="19" dur="2000"/>
                                        <p:tgtEl>
                                          <p:spTgt spid="22"/>
                                        </p:tgtEl>
                                      </p:cBhvr>
                                    </p:animEffect>
                                  </p:childTnLst>
                                </p:cTn>
                              </p:par>
                              <p:par>
                                <p:cTn id="20" presetID="42" presetClass="path" presetSubtype="0" accel="50000" decel="50000" fill="hold" nodeType="withEffect">
                                  <p:stCondLst>
                                    <p:cond delay="0"/>
                                  </p:stCondLst>
                                  <p:childTnLst>
                                    <p:animMotion origin="layout" path="M -0.03524 -0.17824 L -0.4368 0.34398 " pathEditMode="relative" rAng="0" ptsTypes="AA">
                                      <p:cBhvr>
                                        <p:cTn id="21" dur="2000" fill="hold"/>
                                        <p:tgtEl>
                                          <p:spTgt spid="22"/>
                                        </p:tgtEl>
                                        <p:attrNameLst>
                                          <p:attrName>ppt_x</p:attrName>
                                          <p:attrName>ppt_y</p:attrName>
                                        </p:attrNameLst>
                                      </p:cBhvr>
                                      <p:rCtr x="-20087" y="26111"/>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500" fill="hold"/>
                                        <p:tgtEl>
                                          <p:spTgt spid="15"/>
                                        </p:tgtEl>
                                        <p:attrNameLst>
                                          <p:attrName>ppt_x</p:attrName>
                                        </p:attrNameLst>
                                      </p:cBhvr>
                                      <p:tavLst>
                                        <p:tav tm="0">
                                          <p:val>
                                            <p:strVal val="0-#ppt_w/2"/>
                                          </p:val>
                                        </p:tav>
                                        <p:tav tm="100000">
                                          <p:val>
                                            <p:strVal val="#ppt_x"/>
                                          </p:val>
                                        </p:tav>
                                      </p:tavLst>
                                    </p:anim>
                                    <p:anim calcmode="lin" valueType="num">
                                      <p:cBhvr additive="base">
                                        <p:cTn id="27" dur="1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1500"/>
                                        <p:tgtEl>
                                          <p:spTgt spid="23"/>
                                        </p:tgtEl>
                                      </p:cBhvr>
                                    </p:animEffect>
                                  </p:childTnLst>
                                </p:cTn>
                              </p:par>
                            </p:childTnLst>
                          </p:cTn>
                        </p:par>
                        <p:par>
                          <p:cTn id="32" fill="hold">
                            <p:stCondLst>
                              <p:cond delay="3000"/>
                            </p:stCondLst>
                            <p:childTnLst>
                              <p:par>
                                <p:cTn id="33" presetID="22" presetClass="entr" presetSubtype="1" fill="hold"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ChangeArrowheads="1"/>
          </p:cNvSpPr>
          <p:nvPr/>
        </p:nvSpPr>
        <p:spPr bwMode="auto">
          <a:xfrm>
            <a:off x="914400" y="2627313"/>
            <a:ext cx="7315200" cy="2172903"/>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a:latin typeface="Times" panose="02020603050405020304" pitchFamily="18" charset="0"/>
                <a:cs typeface="Times New Roman" panose="02020603050405020304" pitchFamily="18" charset="0"/>
              </a:rPr>
              <a:t>To give an overview of what has been going on “worldwide” during the last </a:t>
            </a:r>
            <a:r>
              <a:rPr lang="en-GB" altLang="fr-FR" b="1" dirty="0" smtClean="0">
                <a:latin typeface="Times" panose="02020603050405020304" pitchFamily="18" charset="0"/>
                <a:cs typeface="Times New Roman" panose="02020603050405020304" pitchFamily="18" charset="0"/>
              </a:rPr>
              <a:t>four years </a:t>
            </a:r>
            <a:r>
              <a:rPr lang="en-GB" altLang="fr-FR" b="1" dirty="0">
                <a:latin typeface="Times" panose="02020603050405020304" pitchFamily="18" charset="0"/>
                <a:cs typeface="Times New Roman" panose="02020603050405020304" pitchFamily="18" charset="0"/>
              </a:rPr>
              <a:t>(since our last </a:t>
            </a:r>
            <a:r>
              <a:rPr lang="en-GB" altLang="fr-FR" b="1" dirty="0" smtClean="0">
                <a:latin typeface="Times" panose="02020603050405020304" pitchFamily="18" charset="0"/>
                <a:cs typeface="Times New Roman" panose="02020603050405020304" pitchFamily="18" charset="0"/>
              </a:rPr>
              <a:t>Conference in </a:t>
            </a:r>
            <a:r>
              <a:rPr lang="en-GB" altLang="fr-FR" b="1" dirty="0" err="1" smtClean="0">
                <a:latin typeface="Times" panose="02020603050405020304" pitchFamily="18" charset="0"/>
                <a:cs typeface="Times New Roman" panose="02020603050405020304" pitchFamily="18" charset="0"/>
              </a:rPr>
              <a:t>Aveiro</a:t>
            </a:r>
            <a:r>
              <a:rPr lang="en-GB" altLang="fr-FR" b="1" dirty="0" smtClean="0">
                <a:latin typeface="Times" panose="02020603050405020304" pitchFamily="18" charset="0"/>
                <a:cs typeface="Times New Roman" panose="02020603050405020304" pitchFamily="18" charset="0"/>
              </a:rPr>
              <a:t>) </a:t>
            </a:r>
            <a:r>
              <a:rPr lang="en-GB" altLang="fr-FR" b="1" dirty="0">
                <a:latin typeface="Times" panose="02020603050405020304" pitchFamily="18" charset="0"/>
                <a:cs typeface="Times New Roman" panose="02020603050405020304" pitchFamily="18" charset="0"/>
              </a:rPr>
              <a:t>concerning the following topics:</a:t>
            </a:r>
          </a:p>
          <a:p>
            <a:pPr algn="just">
              <a:lnSpc>
                <a:spcPct val="90000"/>
              </a:lnSpc>
              <a:spcBef>
                <a:spcPct val="20000"/>
              </a:spcBef>
              <a:buFontTx/>
              <a:buChar char="•"/>
            </a:pPr>
            <a:r>
              <a:rPr lang="en-GB" altLang="fr-FR" sz="3200" b="1" dirty="0">
                <a:solidFill>
                  <a:schemeClr val="accent2"/>
                </a:solidFill>
                <a:latin typeface="Times" panose="02020603050405020304" pitchFamily="18" charset="0"/>
                <a:cs typeface="Times New Roman" panose="02020603050405020304" pitchFamily="18" charset="0"/>
              </a:rPr>
              <a:t> Awakening to languages</a:t>
            </a:r>
          </a:p>
          <a:p>
            <a:pPr algn="just">
              <a:lnSpc>
                <a:spcPct val="90000"/>
              </a:lnSpc>
              <a:spcBef>
                <a:spcPct val="20000"/>
              </a:spcBef>
              <a:buFontTx/>
              <a:buChar char="•"/>
            </a:pPr>
            <a:r>
              <a:rPr lang="en-GB" altLang="fr-FR" sz="3200" b="1" dirty="0">
                <a:latin typeface="Times" panose="02020603050405020304" pitchFamily="18" charset="0"/>
                <a:cs typeface="Times New Roman" panose="02020603050405020304" pitchFamily="18" charset="0"/>
              </a:rPr>
              <a:t> </a:t>
            </a:r>
            <a:r>
              <a:rPr lang="en-GB" altLang="fr-FR" b="1" dirty="0">
                <a:latin typeface="Times" panose="02020603050405020304" pitchFamily="18" charset="0"/>
                <a:cs typeface="Times New Roman" panose="02020603050405020304" pitchFamily="18" charset="0"/>
              </a:rPr>
              <a:t>but also </a:t>
            </a:r>
            <a:r>
              <a:rPr lang="en-GB" altLang="fr-FR" b="1" dirty="0">
                <a:solidFill>
                  <a:schemeClr val="accent2"/>
                </a:solidFill>
                <a:latin typeface="Times" panose="02020603050405020304" pitchFamily="18" charset="0"/>
                <a:cs typeface="Times New Roman" panose="02020603050405020304" pitchFamily="18" charset="0"/>
              </a:rPr>
              <a:t>pluralistic approaches</a:t>
            </a:r>
            <a:r>
              <a:rPr lang="en-GB" altLang="fr-FR" b="1" dirty="0">
                <a:latin typeface="Times" panose="02020603050405020304" pitchFamily="18" charset="0"/>
                <a:cs typeface="Times New Roman" panose="02020603050405020304" pitchFamily="18" charset="0"/>
              </a:rPr>
              <a:t> as a </a:t>
            </a:r>
            <a:r>
              <a:rPr lang="en-GB" altLang="fr-FR" b="1" dirty="0" smtClean="0">
                <a:latin typeface="Times" panose="02020603050405020304" pitchFamily="18" charset="0"/>
                <a:cs typeface="Times New Roman" panose="02020603050405020304" pitchFamily="18" charset="0"/>
              </a:rPr>
              <a:t>whole</a:t>
            </a:r>
            <a:endParaRPr lang="en-US" altLang="fr-FR" b="1" dirty="0">
              <a:latin typeface="Times" panose="02020603050405020304" pitchFamily="18" charset="0"/>
              <a:cs typeface="Times New Roman" panose="02020603050405020304" pitchFamily="18" charset="0"/>
            </a:endParaRPr>
          </a:p>
        </p:txBody>
      </p:sp>
      <p:sp>
        <p:nvSpPr>
          <p:cNvPr id="690179" name="Rectangle 3"/>
          <p:cNvSpPr>
            <a:spLocks noChangeArrowheads="1"/>
          </p:cNvSpPr>
          <p:nvPr/>
        </p:nvSpPr>
        <p:spPr bwMode="auto">
          <a:xfrm>
            <a:off x="900113" y="76200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600" b="1" dirty="0" err="1" smtClean="0">
                <a:solidFill>
                  <a:schemeClr val="tx1"/>
                </a:solidFill>
              </a:rPr>
              <a:t>Aim</a:t>
            </a:r>
            <a:r>
              <a:rPr lang="fr-FR" altLang="fr-FR" sz="3600" b="1" dirty="0" smtClean="0">
                <a:solidFill>
                  <a:schemeClr val="tx1"/>
                </a:solidFill>
              </a:rPr>
              <a:t> of </a:t>
            </a:r>
            <a:r>
              <a:rPr lang="fr-FR" altLang="fr-FR" sz="3600" b="1" dirty="0" err="1" smtClean="0">
                <a:solidFill>
                  <a:schemeClr val="tx1"/>
                </a:solidFill>
              </a:rPr>
              <a:t>presentation</a:t>
            </a:r>
            <a:endParaRPr lang="fr-FR" altLang="fr-FR" sz="36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556953" y="6540443"/>
            <a:ext cx="1905000" cy="317557"/>
          </a:xfrm>
        </p:spPr>
        <p:txBody>
          <a:bodyPr/>
          <a:lstStyle/>
          <a:p>
            <a:pPr>
              <a:defRPr/>
            </a:pPr>
            <a:fld id="{98A05B4A-660E-4FF3-A4DF-D00CCA8BA4B2}" type="slidenum">
              <a:rPr lang="fr-FR" smtClean="0"/>
              <a:pPr>
                <a:defRPr/>
              </a:pPr>
              <a:t>20</a:t>
            </a:fld>
            <a:endParaRPr lang="fr-FR"/>
          </a:p>
        </p:txBody>
      </p:sp>
      <p:sp>
        <p:nvSpPr>
          <p:cNvPr id="4" name="Rectangle à coins arrondis 3"/>
          <p:cNvSpPr/>
          <p:nvPr/>
        </p:nvSpPr>
        <p:spPr bwMode="auto">
          <a:xfrm>
            <a:off x="323528" y="2816696"/>
            <a:ext cx="2160240" cy="2880320"/>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eaLnBrk="0" hangingPunct="0"/>
            <a:r>
              <a:rPr kumimoji="0" lang="fr-FR" sz="2800" b="0" i="0" u="none" strike="noStrike" cap="none" normalizeH="0" baseline="0" dirty="0" err="1" smtClean="0">
                <a:ln>
                  <a:noFill/>
                </a:ln>
                <a:solidFill>
                  <a:schemeClr val="tx1"/>
                </a:solidFill>
                <a:effectLst/>
              </a:rPr>
              <a:t>Oulu’s</a:t>
            </a:r>
            <a:r>
              <a:rPr lang="fr-FR" sz="2800" dirty="0"/>
              <a:t> </a:t>
            </a:r>
            <a:r>
              <a:rPr lang="fr-FR" sz="2800" i="1" dirty="0" smtClean="0"/>
              <a:t>Path </a:t>
            </a:r>
            <a:r>
              <a:rPr lang="fr-FR" sz="2800" i="1" dirty="0"/>
              <a:t>to global </a:t>
            </a:r>
            <a:r>
              <a:rPr lang="fr-FR" sz="2800" i="1" dirty="0" err="1"/>
              <a:t>citizenship</a:t>
            </a:r>
            <a:r>
              <a:rPr lang="fr-FR" sz="2800" i="1" dirty="0"/>
              <a:t> </a:t>
            </a:r>
            <a:endParaRPr kumimoji="0" lang="fr-FR" sz="2800" b="0" i="1" u="none" strike="noStrike" cap="none" normalizeH="0" baseline="0" dirty="0" smtClean="0">
              <a:ln>
                <a:noFill/>
              </a:ln>
              <a:solidFill>
                <a:schemeClr val="tx1"/>
              </a:solidFill>
              <a:effectLst/>
            </a:endParaRPr>
          </a:p>
        </p:txBody>
      </p:sp>
      <p:sp>
        <p:nvSpPr>
          <p:cNvPr id="5" name="Rectangle à coins arrondis 4"/>
          <p:cNvSpPr/>
          <p:nvPr/>
        </p:nvSpPr>
        <p:spPr bwMode="auto">
          <a:xfrm>
            <a:off x="6697216" y="5061318"/>
            <a:ext cx="2160240" cy="1441938"/>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fr-FR" sz="2800" dirty="0"/>
              <a:t>New </a:t>
            </a:r>
            <a:r>
              <a:rPr lang="fr-FR" sz="2800" dirty="0" err="1"/>
              <a:t>Finnish</a:t>
            </a:r>
            <a:r>
              <a:rPr lang="fr-FR" sz="2800" dirty="0"/>
              <a:t> Curriculum</a:t>
            </a:r>
          </a:p>
        </p:txBody>
      </p:sp>
      <p:sp>
        <p:nvSpPr>
          <p:cNvPr id="8" name="Rectangle à coins arrondis 7"/>
          <p:cNvSpPr/>
          <p:nvPr/>
        </p:nvSpPr>
        <p:spPr bwMode="auto">
          <a:xfrm>
            <a:off x="6670509" y="1911551"/>
            <a:ext cx="2160240" cy="1441938"/>
          </a:xfrm>
          <a:prstGeom prst="roundRect">
            <a:avLst/>
          </a:pr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fr-FR" sz="2800" dirty="0"/>
              <a:t>FREPA</a:t>
            </a:r>
          </a:p>
        </p:txBody>
      </p:sp>
      <p:sp>
        <p:nvSpPr>
          <p:cNvPr id="9" name="ZoneTexte 8"/>
          <p:cNvSpPr txBox="1"/>
          <p:nvPr/>
        </p:nvSpPr>
        <p:spPr>
          <a:xfrm>
            <a:off x="2267744" y="4803303"/>
            <a:ext cx="3925416" cy="461665"/>
          </a:xfrm>
          <a:prstGeom prst="rect">
            <a:avLst/>
          </a:prstGeom>
          <a:noFill/>
        </p:spPr>
        <p:txBody>
          <a:bodyPr wrap="square" rtlCol="0">
            <a:spAutoFit/>
          </a:bodyPr>
          <a:lstStyle/>
          <a:p>
            <a:pPr algn="ctr"/>
            <a:r>
              <a:rPr lang="fr-FR" sz="2400" b="1" dirty="0" err="1"/>
              <a:t>i</a:t>
            </a:r>
            <a:r>
              <a:rPr lang="fr-FR" sz="2400" b="1" dirty="0" err="1" smtClean="0"/>
              <a:t>s</a:t>
            </a:r>
            <a:r>
              <a:rPr lang="fr-FR" sz="2400" b="1" dirty="0" smtClean="0"/>
              <a:t> a </a:t>
            </a:r>
            <a:r>
              <a:rPr lang="fr-FR" sz="2400" b="1" dirty="0" err="1" smtClean="0"/>
              <a:t>tool</a:t>
            </a:r>
            <a:r>
              <a:rPr lang="fr-FR" sz="2400" b="1" dirty="0" smtClean="0"/>
              <a:t> for </a:t>
            </a:r>
            <a:r>
              <a:rPr lang="fr-FR" sz="2400" b="1" dirty="0" err="1" smtClean="0"/>
              <a:t>implementing</a:t>
            </a:r>
            <a:r>
              <a:rPr lang="fr-FR" sz="2400" b="1" dirty="0" smtClean="0"/>
              <a:t> </a:t>
            </a:r>
            <a:endParaRPr lang="fr-FR" sz="2400" b="1" dirty="0"/>
          </a:p>
        </p:txBody>
      </p:sp>
      <p:sp>
        <p:nvSpPr>
          <p:cNvPr id="10" name="ZoneTexte 9"/>
          <p:cNvSpPr txBox="1"/>
          <p:nvPr/>
        </p:nvSpPr>
        <p:spPr>
          <a:xfrm>
            <a:off x="2339752" y="3320752"/>
            <a:ext cx="2520280" cy="461665"/>
          </a:xfrm>
          <a:prstGeom prst="rect">
            <a:avLst/>
          </a:prstGeom>
          <a:noFill/>
        </p:spPr>
        <p:txBody>
          <a:bodyPr wrap="square" rtlCol="0">
            <a:spAutoFit/>
          </a:bodyPr>
          <a:lstStyle/>
          <a:p>
            <a:pPr algn="ctr"/>
            <a:r>
              <a:rPr lang="fr-FR" sz="2400" b="1" dirty="0" err="1"/>
              <a:t>i</a:t>
            </a:r>
            <a:r>
              <a:rPr lang="fr-FR" sz="2400" b="1" dirty="0" err="1" smtClean="0"/>
              <a:t>s</a:t>
            </a:r>
            <a:r>
              <a:rPr lang="fr-FR" sz="2400" b="1" dirty="0" smtClean="0"/>
              <a:t> </a:t>
            </a:r>
            <a:r>
              <a:rPr lang="fr-FR" sz="2400" b="1" dirty="0" err="1" smtClean="0"/>
              <a:t>adapted</a:t>
            </a:r>
            <a:r>
              <a:rPr lang="fr-FR" sz="2400" b="1" dirty="0" smtClean="0"/>
              <a:t> </a:t>
            </a:r>
            <a:r>
              <a:rPr lang="fr-FR" sz="2400" b="1" dirty="0" err="1" smtClean="0"/>
              <a:t>from</a:t>
            </a:r>
            <a:endParaRPr lang="fr-FR" sz="2400" b="1" dirty="0"/>
          </a:p>
        </p:txBody>
      </p:sp>
      <p:cxnSp>
        <p:nvCxnSpPr>
          <p:cNvPr id="12" name="Connecteur droit avec flèche 11"/>
          <p:cNvCxnSpPr/>
          <p:nvPr/>
        </p:nvCxnSpPr>
        <p:spPr bwMode="auto">
          <a:xfrm>
            <a:off x="2674842" y="5579018"/>
            <a:ext cx="3925416" cy="0"/>
          </a:xfrm>
          <a:prstGeom prst="straightConnector1">
            <a:avLst/>
          </a:prstGeom>
          <a:ln w="76200">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3" name="Connecteur droit avec flèche 12"/>
          <p:cNvCxnSpPr/>
          <p:nvPr/>
        </p:nvCxnSpPr>
        <p:spPr bwMode="auto">
          <a:xfrm flipH="1">
            <a:off x="2549049" y="2909362"/>
            <a:ext cx="4014428" cy="0"/>
          </a:xfrm>
          <a:prstGeom prst="straightConnector1">
            <a:avLst/>
          </a:prstGeom>
          <a:ln w="76200">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cxnSp>
        <p:nvCxnSpPr>
          <p:cNvPr id="11" name="Connecteur droit avec flèche 10"/>
          <p:cNvCxnSpPr/>
          <p:nvPr/>
        </p:nvCxnSpPr>
        <p:spPr bwMode="auto">
          <a:xfrm>
            <a:off x="7812360" y="3536776"/>
            <a:ext cx="0" cy="1209151"/>
          </a:xfrm>
          <a:prstGeom prst="straightConnector1">
            <a:avLst/>
          </a:prstGeom>
          <a:ln w="38100">
            <a:prstDash val="sysDash"/>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4"/>
          </a:lnRef>
          <a:fillRef idx="0">
            <a:schemeClr val="accent4"/>
          </a:fillRef>
          <a:effectRef idx="2">
            <a:schemeClr val="accent4"/>
          </a:effectRef>
          <a:fontRef idx="minor">
            <a:schemeClr val="tx1"/>
          </a:fontRef>
        </p:style>
      </p:cxnSp>
      <p:sp>
        <p:nvSpPr>
          <p:cNvPr id="14" name="ZoneTexte 13"/>
          <p:cNvSpPr txBox="1"/>
          <p:nvPr/>
        </p:nvSpPr>
        <p:spPr>
          <a:xfrm>
            <a:off x="472" y="-27384"/>
            <a:ext cx="9143528" cy="1569660"/>
          </a:xfrm>
          <a:prstGeom prst="rect">
            <a:avLst/>
          </a:prstGeom>
          <a:solidFill>
            <a:srgbClr val="F8FCD6"/>
          </a:solidFill>
          <a:ln>
            <a:solidFill>
              <a:srgbClr val="C00000"/>
            </a:solidFill>
          </a:ln>
        </p:spPr>
        <p:txBody>
          <a:bodyPr wrap="square" rtlCol="0">
            <a:spAutoFit/>
          </a:bodyPr>
          <a:lstStyle/>
          <a:p>
            <a:r>
              <a:rPr lang="en-US" dirty="0" smtClean="0"/>
              <a:t>It is only possible because the curriculum has adopted the main principles of pluralistic approaches</a:t>
            </a:r>
            <a:r>
              <a:rPr lang="en-US" dirty="0"/>
              <a:t>. </a:t>
            </a:r>
            <a:r>
              <a:rPr lang="en-US" dirty="0" smtClean="0"/>
              <a:t>One </a:t>
            </a:r>
            <a:r>
              <a:rPr lang="en-US" dirty="0"/>
              <a:t>of the colleagues </a:t>
            </a:r>
            <a:r>
              <a:rPr lang="en-US" dirty="0" smtClean="0"/>
              <a:t>who </a:t>
            </a:r>
            <a:r>
              <a:rPr lang="en-US" dirty="0"/>
              <a:t>was involved in the conception of the curriculum told </a:t>
            </a:r>
            <a:r>
              <a:rPr lang="en-US" dirty="0" smtClean="0"/>
              <a:t>us “</a:t>
            </a:r>
            <a:r>
              <a:rPr lang="en-US" i="1" dirty="0" smtClean="0"/>
              <a:t>of </a:t>
            </a:r>
            <a:r>
              <a:rPr lang="en-US" i="1" dirty="0"/>
              <a:t>course, we have been inspired by the FREPA ideas</a:t>
            </a:r>
            <a:r>
              <a:rPr lang="en-US" dirty="0" smtClean="0"/>
              <a:t>”</a:t>
            </a:r>
            <a:endParaRPr lang="fr-FR" dirty="0"/>
          </a:p>
        </p:txBody>
      </p:sp>
    </p:spTree>
    <p:extLst>
      <p:ext uri="{BB962C8B-B14F-4D97-AF65-F5344CB8AC3E}">
        <p14:creationId xmlns:p14="http://schemas.microsoft.com/office/powerpoint/2010/main" val="306928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500"/>
                                        <p:tgtEl>
                                          <p:spTgt spid="14"/>
                                        </p:tgtEl>
                                      </p:cBhvr>
                                    </p:animEffect>
                                  </p:childTnLst>
                                </p:cTn>
                              </p:par>
                            </p:childTnLst>
                          </p:cTn>
                        </p:par>
                        <p:par>
                          <p:cTn id="8" fill="hold">
                            <p:stCondLst>
                              <p:cond delay="1500"/>
                            </p:stCondLst>
                            <p:childTnLst>
                              <p:par>
                                <p:cTn id="9" presetID="22" presetClass="entr" presetSubtype="1" fill="hold" nodeType="afterEffect">
                                  <p:stCondLst>
                                    <p:cond delay="125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723900" y="2708920"/>
            <a:ext cx="7696200" cy="367240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sz="3200" b="1" dirty="0" smtClean="0">
                <a:cs typeface="Times New Roman" panose="02020603050405020304" pitchFamily="18" charset="0"/>
              </a:rPr>
              <a:t>Such initiatives appear to be relatively rare. </a:t>
            </a:r>
            <a:r>
              <a:rPr lang="en-GB" altLang="fr-FR" sz="2800" b="1" dirty="0" smtClean="0">
                <a:cs typeface="Times New Roman" panose="02020603050405020304" pitchFamily="18" charset="0"/>
              </a:rPr>
              <a:t>(Possible reasons, aside from lack of interest: authorities can use the already existing expertise from former research work; authorities can guide research work indirectly through financing / not financing research initiative of other institutions (universities…).</a:t>
            </a:r>
          </a:p>
          <a:p>
            <a:pPr marL="0" algn="just">
              <a:lnSpc>
                <a:spcPct val="80000"/>
              </a:lnSpc>
              <a:spcBef>
                <a:spcPct val="10000"/>
              </a:spcBef>
            </a:pPr>
            <a:r>
              <a:rPr lang="en-GB" altLang="fr-FR" sz="3200" b="1" dirty="0">
                <a:cs typeface="Times New Roman" panose="02020603050405020304" pitchFamily="18" charset="0"/>
              </a:rPr>
              <a:t/>
            </a:r>
            <a:br>
              <a:rPr lang="en-GB" altLang="fr-FR" sz="3200" b="1" dirty="0">
                <a:cs typeface="Times New Roman" panose="02020603050405020304" pitchFamily="18" charset="0"/>
              </a:rPr>
            </a:br>
            <a:r>
              <a:rPr lang="en-GB" altLang="fr-FR" sz="3200" b="1" dirty="0" smtClean="0">
                <a:cs typeface="Times New Roman" panose="02020603050405020304" pitchFamily="18" charset="0"/>
              </a:rPr>
              <a:t>Some examples:</a:t>
            </a:r>
          </a:p>
          <a:p>
            <a:pPr algn="just">
              <a:lnSpc>
                <a:spcPct val="80000"/>
              </a:lnSpc>
              <a:spcBef>
                <a:spcPct val="10000"/>
              </a:spcBef>
            </a:pPr>
            <a:endParaRPr lang="en-GB" altLang="fr-FR" sz="3200" dirty="0">
              <a:cs typeface="Times New Roman" panose="02020603050405020304" pitchFamily="18" charset="0"/>
            </a:endParaRP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6" name="ZoneTexte 5"/>
          <p:cNvSpPr txBox="1"/>
          <p:nvPr/>
        </p:nvSpPr>
        <p:spPr>
          <a:xfrm>
            <a:off x="12074" y="1589891"/>
            <a:ext cx="9131926" cy="830997"/>
          </a:xfrm>
          <a:prstGeom prst="rect">
            <a:avLst/>
          </a:prstGeom>
          <a:solidFill>
            <a:schemeClr val="bg1"/>
          </a:solidFill>
          <a:ln w="19050">
            <a:solidFill>
              <a:schemeClr val="tx1"/>
            </a:solidFill>
          </a:ln>
        </p:spPr>
        <p:txBody>
          <a:bodyPr wrap="square" rtlCol="0">
            <a:spAutoFit/>
          </a:bodyPr>
          <a:lstStyle/>
          <a:p>
            <a:pPr algn="just"/>
            <a:r>
              <a:rPr lang="fr-FR" b="1" dirty="0" smtClean="0"/>
              <a:t>Questionnaire : </a:t>
            </a:r>
            <a:r>
              <a:rPr lang="en-US" b="1" dirty="0"/>
              <a:t>1.b - Experimentation of these approaches / </a:t>
            </a:r>
            <a:r>
              <a:rPr lang="en-US" b="1" dirty="0" smtClean="0"/>
              <a:t/>
            </a:r>
            <a:br>
              <a:rPr lang="en-US" b="1" dirty="0" smtClean="0"/>
            </a:br>
            <a:r>
              <a:rPr lang="en-US" b="1" dirty="0" smtClean="0"/>
              <a:t>                                request </a:t>
            </a:r>
            <a:r>
              <a:rPr lang="en-US" b="1" dirty="0"/>
              <a:t>for official report </a:t>
            </a:r>
            <a:endParaRPr lang="fr-FR" dirty="0"/>
          </a:p>
        </p:txBody>
      </p:sp>
      <p:grpSp>
        <p:nvGrpSpPr>
          <p:cNvPr id="9" name="Groupe 8"/>
          <p:cNvGrpSpPr/>
          <p:nvPr/>
        </p:nvGrpSpPr>
        <p:grpSpPr>
          <a:xfrm>
            <a:off x="1115616" y="0"/>
            <a:ext cx="6912768" cy="1547500"/>
            <a:chOff x="1115616" y="0"/>
            <a:chExt cx="6912768" cy="1547500"/>
          </a:xfrm>
        </p:grpSpPr>
        <p:sp>
          <p:nvSpPr>
            <p:cNvPr id="7" name="Ellipse 6"/>
            <p:cNvSpPr/>
            <p:nvPr/>
          </p:nvSpPr>
          <p:spPr>
            <a:xfrm>
              <a:off x="1115616" y="0"/>
              <a:ext cx="6912768" cy="5486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4283968" y="548680"/>
              <a:ext cx="288032" cy="998820"/>
            </a:xfrm>
            <a:prstGeom prst="downArrow">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697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870">
                                          <p:stCondLst>
                                            <p:cond delay="0"/>
                                          </p:stCondLst>
                                        </p:cTn>
                                        <p:tgtEl>
                                          <p:spTgt spid="5"/>
                                        </p:tgtEl>
                                      </p:cBhvr>
                                    </p:animEffect>
                                    <p:anim calcmode="lin" valueType="num">
                                      <p:cBhvr>
                                        <p:cTn id="8"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13" dur="39">
                                          <p:stCondLst>
                                            <p:cond delay="975"/>
                                          </p:stCondLst>
                                        </p:cTn>
                                        <p:tgtEl>
                                          <p:spTgt spid="5"/>
                                        </p:tgtEl>
                                      </p:cBhvr>
                                      <p:to x="100000" y="60000"/>
                                    </p:animScale>
                                    <p:animScale>
                                      <p:cBhvr>
                                        <p:cTn id="14" dur="249" decel="50000">
                                          <p:stCondLst>
                                            <p:cond delay="1014"/>
                                          </p:stCondLst>
                                        </p:cTn>
                                        <p:tgtEl>
                                          <p:spTgt spid="5"/>
                                        </p:tgtEl>
                                      </p:cBhvr>
                                      <p:to x="100000" y="100000"/>
                                    </p:animScale>
                                    <p:animScale>
                                      <p:cBhvr>
                                        <p:cTn id="15" dur="39">
                                          <p:stCondLst>
                                            <p:cond delay="1968"/>
                                          </p:stCondLst>
                                        </p:cTn>
                                        <p:tgtEl>
                                          <p:spTgt spid="5"/>
                                        </p:tgtEl>
                                      </p:cBhvr>
                                      <p:to x="100000" y="80000"/>
                                    </p:animScale>
                                    <p:animScale>
                                      <p:cBhvr>
                                        <p:cTn id="16" dur="249" decel="50000">
                                          <p:stCondLst>
                                            <p:cond delay="2007"/>
                                          </p:stCondLst>
                                        </p:cTn>
                                        <p:tgtEl>
                                          <p:spTgt spid="5"/>
                                        </p:tgtEl>
                                      </p:cBhvr>
                                      <p:to x="100000" y="100000"/>
                                    </p:animScale>
                                    <p:animScale>
                                      <p:cBhvr>
                                        <p:cTn id="17" dur="39">
                                          <p:stCondLst>
                                            <p:cond delay="2463"/>
                                          </p:stCondLst>
                                        </p:cTn>
                                        <p:tgtEl>
                                          <p:spTgt spid="5"/>
                                        </p:tgtEl>
                                      </p:cBhvr>
                                      <p:to x="100000" y="90000"/>
                                    </p:animScale>
                                    <p:animScale>
                                      <p:cBhvr>
                                        <p:cTn id="18" dur="249" decel="50000">
                                          <p:stCondLst>
                                            <p:cond delay="2502"/>
                                          </p:stCondLst>
                                        </p:cTn>
                                        <p:tgtEl>
                                          <p:spTgt spid="5"/>
                                        </p:tgtEl>
                                      </p:cBhvr>
                                      <p:to x="100000" y="100000"/>
                                    </p:animScale>
                                    <p:animScale>
                                      <p:cBhvr>
                                        <p:cTn id="19" dur="39">
                                          <p:stCondLst>
                                            <p:cond delay="2712"/>
                                          </p:stCondLst>
                                        </p:cTn>
                                        <p:tgtEl>
                                          <p:spTgt spid="5"/>
                                        </p:tgtEl>
                                      </p:cBhvr>
                                      <p:to x="100000" y="95000"/>
                                    </p:animScale>
                                    <p:animScale>
                                      <p:cBhvr>
                                        <p:cTn id="20" dur="249" decel="50000">
                                          <p:stCondLst>
                                            <p:cond delay="2751"/>
                                          </p:stCondLst>
                                        </p:cTn>
                                        <p:tgtEl>
                                          <p:spTgt spid="5"/>
                                        </p:tgtEl>
                                      </p:cBhvr>
                                      <p:to x="100000" y="100000"/>
                                    </p:animScale>
                                  </p:childTnLst>
                                </p:cTn>
                              </p:par>
                            </p:childTnLst>
                          </p:cTn>
                        </p:par>
                        <p:par>
                          <p:cTn id="21" fill="hold">
                            <p:stCondLst>
                              <p:cond delay="3500"/>
                            </p:stCondLst>
                            <p:childTnLst>
                              <p:par>
                                <p:cTn id="22" presetID="22" presetClass="entr" presetSubtype="1"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000"/>
                                        <p:tgtEl>
                                          <p:spTgt spid="6"/>
                                        </p:tgtEl>
                                      </p:cBhvr>
                                    </p:animEffect>
                                  </p:childTnLst>
                                </p:cTn>
                              </p:par>
                            </p:childTnLst>
                          </p:cTn>
                        </p:par>
                        <p:par>
                          <p:cTn id="25" fill="hold">
                            <p:stCondLst>
                              <p:cond delay="5000"/>
                            </p:stCondLst>
                            <p:childTnLst>
                              <p:par>
                                <p:cTn id="26" presetID="22" presetClass="entr" presetSubtype="1"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16438" y="1628800"/>
            <a:ext cx="9020058" cy="40243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piloting through teacher in-service training initiatives</a:t>
            </a: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0" name="Text Box 3"/>
          <p:cNvSpPr txBox="1">
            <a:spLocks noChangeArrowheads="1"/>
          </p:cNvSpPr>
          <p:nvPr/>
        </p:nvSpPr>
        <p:spPr bwMode="auto">
          <a:xfrm>
            <a:off x="20247" y="2764085"/>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Catalonia: Despite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being in the curriculum, concrete classroom practice is rare. And the educational authorities </a:t>
            </a:r>
            <a:r>
              <a:rPr lang="en-US" altLang="fr-FR" b="1" dirty="0">
                <a:cs typeface="Times New Roman" panose="02020603050405020304" pitchFamily="18" charset="0"/>
              </a:rPr>
              <a:t> </a:t>
            </a:r>
            <a:r>
              <a:rPr lang="en-US" altLang="fr-FR" b="1" dirty="0" smtClean="0">
                <a:cs typeface="Times New Roman" panose="02020603050405020304" pitchFamily="18" charset="0"/>
              </a:rPr>
              <a:t>contributed actively … to an European project concerning the didactics of </a:t>
            </a:r>
            <a:r>
              <a:rPr lang="en-US" altLang="fr-FR" b="1" dirty="0" err="1" smtClean="0">
                <a:cs typeface="Times New Roman" panose="02020603050405020304" pitchFamily="18" charset="0"/>
              </a:rPr>
              <a:t>intercomprehension</a:t>
            </a:r>
            <a:r>
              <a:rPr lang="en-US" altLang="fr-FR" b="1" dirty="0" smtClean="0">
                <a:cs typeface="Times New Roman" panose="02020603050405020304" pitchFamily="18" charset="0"/>
              </a:rPr>
              <a:t> (</a:t>
            </a:r>
            <a:r>
              <a:rPr lang="en-US" altLang="fr-FR" b="1" dirty="0" err="1" smtClean="0">
                <a:cs typeface="Times New Roman" panose="02020603050405020304" pitchFamily="18" charset="0"/>
              </a:rPr>
              <a:t>Euromania</a:t>
            </a:r>
            <a:r>
              <a:rPr lang="en-US"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
        <p:nvSpPr>
          <p:cNvPr id="11" name="Text Box 3"/>
          <p:cNvSpPr txBox="1">
            <a:spLocks noChangeArrowheads="1"/>
          </p:cNvSpPr>
          <p:nvPr/>
        </p:nvSpPr>
        <p:spPr bwMode="auto">
          <a:xfrm>
            <a:off x="20247" y="4251034"/>
            <a:ext cx="9036495" cy="15542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a:cs typeface="Times New Roman" panose="02020603050405020304" pitchFamily="18" charset="0"/>
              </a:rPr>
              <a:t>Flemish Council of Education in Belgium</a:t>
            </a:r>
            <a:r>
              <a:rPr lang="en-GB" altLang="fr-FR" b="1" dirty="0" smtClean="0">
                <a:cs typeface="Times New Roman" panose="02020603050405020304" pitchFamily="18" charset="0"/>
              </a:rPr>
              <a:t>: requested </a:t>
            </a:r>
            <a:r>
              <a:rPr lang="en-US" altLang="fr-FR" b="1" dirty="0" smtClean="0">
                <a:cs typeface="Times New Roman" panose="02020603050405020304" pitchFamily="18" charset="0"/>
              </a:rPr>
              <a:t>an </a:t>
            </a:r>
            <a:r>
              <a:rPr lang="en-US" altLang="fr-FR" b="1" dirty="0">
                <a:cs typeface="Times New Roman" panose="02020603050405020304" pitchFamily="18" charset="0"/>
              </a:rPr>
              <a:t>exhaustive meta-analysis concerning the evaluation of </a:t>
            </a:r>
            <a:r>
              <a:rPr lang="en-US" altLang="fr-FR" b="1" dirty="0" err="1" smtClean="0">
                <a:cs typeface="Times New Roman" panose="02020603050405020304" pitchFamily="18" charset="0"/>
              </a:rPr>
              <a:t>AtL</a:t>
            </a:r>
            <a:r>
              <a:rPr lang="en-US" altLang="fr-FR" b="1" dirty="0" smtClean="0">
                <a:cs typeface="Times New Roman" panose="02020603050405020304" pitchFamily="18" charset="0"/>
              </a:rPr>
              <a:t> (18 studies taken into consideration</a:t>
            </a:r>
            <a:r>
              <a:rPr lang="en-US" altLang="fr-FR" b="1" dirty="0">
                <a:cs typeface="Times New Roman" panose="02020603050405020304" pitchFamily="18" charset="0"/>
              </a:rPr>
              <a:t>). </a:t>
            </a:r>
            <a:r>
              <a:rPr lang="en-US" altLang="fr-FR" b="1" dirty="0" smtClean="0">
                <a:cs typeface="Times New Roman" panose="02020603050405020304" pitchFamily="18" charset="0"/>
              </a:rPr>
              <a:t>Recommends that </a:t>
            </a:r>
            <a:r>
              <a:rPr lang="en-US" altLang="fr-FR" b="1" dirty="0" err="1">
                <a:cs typeface="Times New Roman" panose="02020603050405020304" pitchFamily="18" charset="0"/>
              </a:rPr>
              <a:t>Atl</a:t>
            </a:r>
            <a:r>
              <a:rPr lang="en-US" altLang="fr-FR" b="1" dirty="0">
                <a:cs typeface="Times New Roman" panose="02020603050405020304" pitchFamily="18" charset="0"/>
              </a:rPr>
              <a:t> should be introduced into  Flemish schools in Belgium. </a:t>
            </a:r>
            <a:r>
              <a:rPr lang="en-US" altLang="fr-FR" b="1" dirty="0" err="1" smtClean="0">
                <a:cs typeface="Times New Roman" panose="02020603050405020304" pitchFamily="18" charset="0"/>
              </a:rPr>
              <a:t>Frijns</a:t>
            </a:r>
            <a:r>
              <a:rPr lang="en-US" altLang="fr-FR" b="1" dirty="0" smtClean="0">
                <a:cs typeface="Times New Roman" panose="02020603050405020304" pitchFamily="18" charset="0"/>
              </a:rPr>
              <a:t> C. et al. (2011). </a:t>
            </a:r>
            <a:r>
              <a:rPr lang="nl-NL" altLang="fr-FR" b="1" i="1" dirty="0" smtClean="0">
                <a:cs typeface="Times New Roman" panose="02020603050405020304" pitchFamily="18" charset="0"/>
              </a:rPr>
              <a:t>'t Is </a:t>
            </a:r>
            <a:r>
              <a:rPr lang="nl-NL" altLang="fr-FR" b="1" i="1" dirty="0" err="1" smtClean="0">
                <a:cs typeface="Times New Roman" panose="02020603050405020304" pitchFamily="18" charset="0"/>
              </a:rPr>
              <a:t>goe</a:t>
            </a:r>
            <a:r>
              <a:rPr lang="nl-NL" altLang="fr-FR" b="1" i="1" dirty="0" smtClean="0">
                <a:cs typeface="Times New Roman" panose="02020603050405020304" pitchFamily="18" charset="0"/>
              </a:rPr>
              <a:t>, juf, die spreekt mijn taal!</a:t>
            </a:r>
            <a:endParaRPr lang="en-GB" altLang="fr-FR" b="1" i="1" dirty="0" smtClean="0">
              <a:cs typeface="Times New Roman" panose="02020603050405020304" pitchFamily="18" charset="0"/>
            </a:endParaRPr>
          </a:p>
        </p:txBody>
      </p:sp>
      <p:sp>
        <p:nvSpPr>
          <p:cNvPr id="12" name="Text Box 3"/>
          <p:cNvSpPr txBox="1">
            <a:spLocks noChangeArrowheads="1"/>
          </p:cNvSpPr>
          <p:nvPr/>
        </p:nvSpPr>
        <p:spPr bwMode="auto">
          <a:xfrm>
            <a:off x="0" y="2145630"/>
            <a:ext cx="9020058"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err="1" smtClean="0">
                <a:cs typeface="Times New Roman" panose="02020603050405020304" pitchFamily="18" charset="0"/>
              </a:rPr>
              <a:t>Tessin</a:t>
            </a:r>
            <a:r>
              <a:rPr lang="en-GB" altLang="fr-FR" b="1" dirty="0" smtClean="0">
                <a:cs typeface="Times New Roman" panose="02020603050405020304" pitchFamily="18" charset="0"/>
              </a:rPr>
              <a:t>: new curriculum will be piloted in the next four years</a:t>
            </a:r>
          </a:p>
        </p:txBody>
      </p:sp>
      <p:sp>
        <p:nvSpPr>
          <p:cNvPr id="13" name="Text Box 3"/>
          <p:cNvSpPr txBox="1">
            <a:spLocks noChangeArrowheads="1"/>
          </p:cNvSpPr>
          <p:nvPr/>
        </p:nvSpPr>
        <p:spPr bwMode="auto">
          <a:xfrm>
            <a:off x="0" y="5919663"/>
            <a:ext cx="9036494" cy="74969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Commonwealth of Dominica: agreement between researchers and ministry of education for pilot project in the near future</a:t>
            </a:r>
          </a:p>
        </p:txBody>
      </p:sp>
    </p:spTree>
    <p:extLst>
      <p:ext uri="{BB962C8B-B14F-4D97-AF65-F5344CB8AC3E}">
        <p14:creationId xmlns:p14="http://schemas.microsoft.com/office/powerpoint/2010/main" val="37747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4" name="Text Box 3"/>
          <p:cNvSpPr txBox="1">
            <a:spLocks noChangeArrowheads="1"/>
          </p:cNvSpPr>
          <p:nvPr/>
        </p:nvSpPr>
        <p:spPr bwMode="auto">
          <a:xfrm>
            <a:off x="16438" y="1628800"/>
            <a:ext cx="9020058" cy="40243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piloting through teacher in-service training initiatives</a:t>
            </a:r>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0" name="Text Box 3"/>
          <p:cNvSpPr txBox="1">
            <a:spLocks noChangeArrowheads="1"/>
          </p:cNvSpPr>
          <p:nvPr/>
        </p:nvSpPr>
        <p:spPr bwMode="auto">
          <a:xfrm>
            <a:off x="20247" y="2764085"/>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Catalonia: Despite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being in the curriculum, concrete classroom practice is rare. And the educational authorities </a:t>
            </a:r>
            <a:r>
              <a:rPr lang="en-US" altLang="fr-FR" b="1" dirty="0">
                <a:cs typeface="Times New Roman" panose="02020603050405020304" pitchFamily="18" charset="0"/>
              </a:rPr>
              <a:t> </a:t>
            </a:r>
            <a:r>
              <a:rPr lang="en-US" altLang="fr-FR" b="1" dirty="0" smtClean="0">
                <a:cs typeface="Times New Roman" panose="02020603050405020304" pitchFamily="18" charset="0"/>
              </a:rPr>
              <a:t>contributed actively … to an European project concerning the didactics of </a:t>
            </a:r>
            <a:r>
              <a:rPr lang="en-US" altLang="fr-FR" b="1" dirty="0" err="1" smtClean="0">
                <a:cs typeface="Times New Roman" panose="02020603050405020304" pitchFamily="18" charset="0"/>
              </a:rPr>
              <a:t>intercomprehension</a:t>
            </a:r>
            <a:r>
              <a:rPr lang="en-US" altLang="fr-FR" b="1" dirty="0" smtClean="0">
                <a:cs typeface="Times New Roman" panose="02020603050405020304" pitchFamily="18" charset="0"/>
              </a:rPr>
              <a:t> (</a:t>
            </a:r>
            <a:r>
              <a:rPr lang="en-US" altLang="fr-FR" b="1" dirty="0" err="1" smtClean="0">
                <a:cs typeface="Times New Roman" panose="02020603050405020304" pitchFamily="18" charset="0"/>
              </a:rPr>
              <a:t>Euromania</a:t>
            </a:r>
            <a:r>
              <a:rPr lang="en-US"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
        <p:nvSpPr>
          <p:cNvPr id="11" name="Text Box 3"/>
          <p:cNvSpPr txBox="1">
            <a:spLocks noChangeArrowheads="1"/>
          </p:cNvSpPr>
          <p:nvPr/>
        </p:nvSpPr>
        <p:spPr bwMode="auto">
          <a:xfrm>
            <a:off x="20247" y="4251034"/>
            <a:ext cx="9036495" cy="15542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a:cs typeface="Times New Roman" panose="02020603050405020304" pitchFamily="18" charset="0"/>
              </a:rPr>
              <a:t>Flemish Council of Education in Belgium</a:t>
            </a:r>
            <a:r>
              <a:rPr lang="en-GB" altLang="fr-FR" b="1" dirty="0" smtClean="0">
                <a:cs typeface="Times New Roman" panose="02020603050405020304" pitchFamily="18" charset="0"/>
              </a:rPr>
              <a:t>: requested </a:t>
            </a:r>
            <a:r>
              <a:rPr lang="en-US" altLang="fr-FR" b="1" dirty="0" smtClean="0">
                <a:cs typeface="Times New Roman" panose="02020603050405020304" pitchFamily="18" charset="0"/>
              </a:rPr>
              <a:t>an </a:t>
            </a:r>
            <a:r>
              <a:rPr lang="en-US" altLang="fr-FR" b="1" dirty="0">
                <a:cs typeface="Times New Roman" panose="02020603050405020304" pitchFamily="18" charset="0"/>
              </a:rPr>
              <a:t>exhaustive meta-analysis concerning the evaluation of </a:t>
            </a:r>
            <a:r>
              <a:rPr lang="en-US" altLang="fr-FR" b="1" dirty="0" err="1" smtClean="0">
                <a:cs typeface="Times New Roman" panose="02020603050405020304" pitchFamily="18" charset="0"/>
              </a:rPr>
              <a:t>AtL</a:t>
            </a:r>
            <a:r>
              <a:rPr lang="en-US" altLang="fr-FR" b="1" dirty="0" smtClean="0">
                <a:cs typeface="Times New Roman" panose="02020603050405020304" pitchFamily="18" charset="0"/>
              </a:rPr>
              <a:t> (18 studies taken into consideration</a:t>
            </a:r>
            <a:r>
              <a:rPr lang="en-US" altLang="fr-FR" b="1" dirty="0">
                <a:cs typeface="Times New Roman" panose="02020603050405020304" pitchFamily="18" charset="0"/>
              </a:rPr>
              <a:t>). </a:t>
            </a:r>
            <a:r>
              <a:rPr lang="en-US" altLang="fr-FR" b="1" dirty="0" smtClean="0">
                <a:cs typeface="Times New Roman" panose="02020603050405020304" pitchFamily="18" charset="0"/>
              </a:rPr>
              <a:t>Recommends that </a:t>
            </a:r>
            <a:r>
              <a:rPr lang="en-US" altLang="fr-FR" b="1" dirty="0" err="1">
                <a:cs typeface="Times New Roman" panose="02020603050405020304" pitchFamily="18" charset="0"/>
              </a:rPr>
              <a:t>Atl</a:t>
            </a:r>
            <a:r>
              <a:rPr lang="en-US" altLang="fr-FR" b="1" dirty="0">
                <a:cs typeface="Times New Roman" panose="02020603050405020304" pitchFamily="18" charset="0"/>
              </a:rPr>
              <a:t> should be introduced into  Flemish schools in Belgium. </a:t>
            </a:r>
            <a:r>
              <a:rPr lang="en-US" altLang="fr-FR" b="1" dirty="0" err="1" smtClean="0">
                <a:cs typeface="Times New Roman" panose="02020603050405020304" pitchFamily="18" charset="0"/>
              </a:rPr>
              <a:t>Frijns</a:t>
            </a:r>
            <a:r>
              <a:rPr lang="en-US" altLang="fr-FR" b="1" dirty="0" smtClean="0">
                <a:cs typeface="Times New Roman" panose="02020603050405020304" pitchFamily="18" charset="0"/>
              </a:rPr>
              <a:t> C. et al. (2011). </a:t>
            </a:r>
            <a:r>
              <a:rPr lang="nl-NL" altLang="fr-FR" b="1" i="1" dirty="0" smtClean="0">
                <a:cs typeface="Times New Roman" panose="02020603050405020304" pitchFamily="18" charset="0"/>
              </a:rPr>
              <a:t>'t Is </a:t>
            </a:r>
            <a:r>
              <a:rPr lang="nl-NL" altLang="fr-FR" b="1" i="1" dirty="0" err="1" smtClean="0">
                <a:cs typeface="Times New Roman" panose="02020603050405020304" pitchFamily="18" charset="0"/>
              </a:rPr>
              <a:t>goe</a:t>
            </a:r>
            <a:r>
              <a:rPr lang="nl-NL" altLang="fr-FR" b="1" i="1" dirty="0" smtClean="0">
                <a:cs typeface="Times New Roman" panose="02020603050405020304" pitchFamily="18" charset="0"/>
              </a:rPr>
              <a:t>, juf, die spreekt mijn taal!</a:t>
            </a:r>
            <a:endParaRPr lang="en-GB" altLang="fr-FR" b="1" i="1" dirty="0" smtClean="0">
              <a:cs typeface="Times New Roman" panose="02020603050405020304" pitchFamily="18" charset="0"/>
            </a:endParaRPr>
          </a:p>
        </p:txBody>
      </p:sp>
      <p:sp>
        <p:nvSpPr>
          <p:cNvPr id="12" name="Text Box 3"/>
          <p:cNvSpPr txBox="1">
            <a:spLocks noChangeArrowheads="1"/>
          </p:cNvSpPr>
          <p:nvPr/>
        </p:nvSpPr>
        <p:spPr bwMode="auto">
          <a:xfrm>
            <a:off x="0" y="2145630"/>
            <a:ext cx="9020058" cy="5040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err="1" smtClean="0">
                <a:cs typeface="Times New Roman" panose="02020603050405020304" pitchFamily="18" charset="0"/>
              </a:rPr>
              <a:t>Tessin</a:t>
            </a:r>
            <a:r>
              <a:rPr lang="en-GB" altLang="fr-FR" b="1" dirty="0" smtClean="0">
                <a:cs typeface="Times New Roman" panose="02020603050405020304" pitchFamily="18" charset="0"/>
              </a:rPr>
              <a:t>: new curriculum will be piloted in the next four years</a:t>
            </a:r>
          </a:p>
        </p:txBody>
      </p:sp>
      <p:sp>
        <p:nvSpPr>
          <p:cNvPr id="13" name="Text Box 3"/>
          <p:cNvSpPr txBox="1">
            <a:spLocks noChangeArrowheads="1"/>
          </p:cNvSpPr>
          <p:nvPr/>
        </p:nvSpPr>
        <p:spPr bwMode="auto">
          <a:xfrm>
            <a:off x="0" y="5919663"/>
            <a:ext cx="9036494" cy="74969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Commonwealth of Dominica: agreement between researchers and ministry of education for pilot project in the near future</a:t>
            </a:r>
          </a:p>
        </p:txBody>
      </p:sp>
      <p:pic>
        <p:nvPicPr>
          <p:cNvPr id="9" name="Image 8"/>
          <p:cNvPicPr>
            <a:picLocks noChangeAspect="1"/>
          </p:cNvPicPr>
          <p:nvPr/>
        </p:nvPicPr>
        <p:blipFill>
          <a:blip r:embed="rId3"/>
          <a:stretch>
            <a:fillRect/>
          </a:stretch>
        </p:blipFill>
        <p:spPr>
          <a:xfrm>
            <a:off x="4283968" y="1900014"/>
            <a:ext cx="4810125" cy="3905250"/>
          </a:xfrm>
          <a:prstGeom prst="rect">
            <a:avLst/>
          </a:prstGeom>
          <a:ln>
            <a:solidFill>
              <a:srgbClr val="C00000"/>
            </a:solidFill>
          </a:ln>
        </p:spPr>
      </p:pic>
    </p:spTree>
    <p:extLst>
      <p:ext uri="{BB962C8B-B14F-4D97-AF65-F5344CB8AC3E}">
        <p14:creationId xmlns:p14="http://schemas.microsoft.com/office/powerpoint/2010/main" val="15455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par>
                                <p:cTn id="10" presetID="42" presetClass="path" presetSubtype="0" accel="50000" decel="50000" fill="hold" nodeType="withEffect">
                                  <p:stCondLst>
                                    <p:cond delay="0"/>
                                  </p:stCondLst>
                                  <p:childTnLst>
                                    <p:animMotion origin="layout" path="M -0.45747 0.36504 L 2.77778E-6 4.44444E-6 " pathEditMode="relative" rAng="0" ptsTypes="AA">
                                      <p:cBhvr>
                                        <p:cTn id="11" dur="1500" fill="hold"/>
                                        <p:tgtEl>
                                          <p:spTgt spid="9"/>
                                        </p:tgtEl>
                                        <p:attrNameLst>
                                          <p:attrName>ppt_x</p:attrName>
                                          <p:attrName>ppt_y</p:attrName>
                                        </p:attrNameLst>
                                      </p:cBhvr>
                                      <p:rCtr x="22865" y="-182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0" name="Text Box 3"/>
          <p:cNvSpPr txBox="1">
            <a:spLocks noChangeArrowheads="1"/>
          </p:cNvSpPr>
          <p:nvPr/>
        </p:nvSpPr>
        <p:spPr bwMode="auto">
          <a:xfrm>
            <a:off x="20247" y="2852937"/>
            <a:ext cx="9117716" cy="1512168"/>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We will stay in the domain of Research, but change the origin of the initiative. </a:t>
            </a:r>
          </a:p>
        </p:txBody>
      </p:sp>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3" name="ZoneTexte 2"/>
          <p:cNvSpPr txBox="1"/>
          <p:nvPr/>
        </p:nvSpPr>
        <p:spPr>
          <a:xfrm>
            <a:off x="20247" y="3501008"/>
            <a:ext cx="8872233" cy="683264"/>
          </a:xfrm>
          <a:prstGeom prst="rect">
            <a:avLst/>
          </a:prstGeom>
          <a:noFill/>
        </p:spPr>
        <p:txBody>
          <a:bodyPr wrap="square" rtlCol="0">
            <a:spAutoFit/>
          </a:bodyPr>
          <a:lstStyle/>
          <a:p>
            <a:pPr indent="-457200" algn="just">
              <a:lnSpc>
                <a:spcPct val="80000"/>
              </a:lnSpc>
              <a:spcBef>
                <a:spcPct val="10000"/>
              </a:spcBef>
              <a:tabLst>
                <a:tab pos="6950075" algn="l"/>
              </a:tabLst>
            </a:pPr>
            <a:r>
              <a:rPr lang="fr-FR" b="1" dirty="0" err="1">
                <a:cs typeface="Times New Roman" panose="02020603050405020304" pitchFamily="18" charset="0"/>
              </a:rPr>
              <a:t>According</a:t>
            </a:r>
            <a:r>
              <a:rPr lang="fr-FR" b="1" dirty="0">
                <a:cs typeface="Times New Roman" panose="02020603050405020304" pitchFamily="18" charset="0"/>
              </a:rPr>
              <a:t> to the nature of the </a:t>
            </a:r>
            <a:r>
              <a:rPr lang="fr-FR" b="1" dirty="0" err="1">
                <a:cs typeface="Times New Roman" panose="02020603050405020304" pitchFamily="18" charset="0"/>
              </a:rPr>
              <a:t>origin</a:t>
            </a:r>
            <a:r>
              <a:rPr lang="fr-FR" b="1" dirty="0">
                <a:cs typeface="Times New Roman" panose="02020603050405020304" pitchFamily="18" charset="0"/>
              </a:rPr>
              <a:t>, the </a:t>
            </a:r>
            <a:r>
              <a:rPr lang="fr-FR" b="1" dirty="0" err="1">
                <a:cs typeface="Times New Roman" panose="02020603050405020304" pitchFamily="18" charset="0"/>
              </a:rPr>
              <a:t>wording</a:t>
            </a:r>
            <a:r>
              <a:rPr lang="fr-FR" b="1" dirty="0">
                <a:cs typeface="Times New Roman" panose="02020603050405020304" pitchFamily="18" charset="0"/>
              </a:rPr>
              <a:t> </a:t>
            </a:r>
            <a:r>
              <a:rPr lang="fr-FR" b="1" dirty="0" smtClean="0">
                <a:cs typeface="Times New Roman" panose="02020603050405020304" pitchFamily="18" charset="0"/>
              </a:rPr>
              <a:t>in </a:t>
            </a:r>
            <a:r>
              <a:rPr lang="fr-FR" b="1" dirty="0">
                <a:cs typeface="Times New Roman" panose="02020603050405020304" pitchFamily="18" charset="0"/>
              </a:rPr>
              <a:t>the questionnaire </a:t>
            </a:r>
            <a:r>
              <a:rPr lang="fr-FR" b="1" dirty="0" err="1">
                <a:cs typeface="Times New Roman" panose="02020603050405020304" pitchFamily="18" charset="0"/>
              </a:rPr>
              <a:t>was</a:t>
            </a:r>
            <a:r>
              <a:rPr lang="fr-FR" b="1" dirty="0">
                <a:cs typeface="Times New Roman" panose="02020603050405020304" pitchFamily="18" charset="0"/>
              </a:rPr>
              <a:t> </a:t>
            </a:r>
            <a:r>
              <a:rPr lang="fr-FR" b="1" dirty="0" err="1">
                <a:cs typeface="Times New Roman" panose="02020603050405020304" pitchFamily="18" charset="0"/>
              </a:rPr>
              <a:t>slightly</a:t>
            </a:r>
            <a:r>
              <a:rPr lang="fr-FR" b="1" dirty="0">
                <a:cs typeface="Times New Roman" panose="02020603050405020304" pitchFamily="18" charset="0"/>
              </a:rPr>
              <a:t> </a:t>
            </a:r>
            <a:r>
              <a:rPr lang="fr-FR" b="1" dirty="0" err="1">
                <a:cs typeface="Times New Roman" panose="02020603050405020304" pitchFamily="18" charset="0"/>
              </a:rPr>
              <a:t>different</a:t>
            </a:r>
            <a:r>
              <a:rPr lang="fr-FR" b="1" dirty="0">
                <a:cs typeface="Times New Roman" panose="02020603050405020304" pitchFamily="18" charset="0"/>
              </a:rPr>
              <a:t>…</a:t>
            </a:r>
          </a:p>
        </p:txBody>
      </p:sp>
      <p:sp>
        <p:nvSpPr>
          <p:cNvPr id="14" name="ZoneTexte 13"/>
          <p:cNvSpPr txBox="1"/>
          <p:nvPr/>
        </p:nvSpPr>
        <p:spPr>
          <a:xfrm>
            <a:off x="6037" y="1680248"/>
            <a:ext cx="9131926" cy="830997"/>
          </a:xfrm>
          <a:prstGeom prst="rect">
            <a:avLst/>
          </a:prstGeom>
          <a:solidFill>
            <a:schemeClr val="bg1"/>
          </a:solidFill>
          <a:ln w="19050">
            <a:solidFill>
              <a:schemeClr val="tx1"/>
            </a:solidFill>
          </a:ln>
        </p:spPr>
        <p:txBody>
          <a:bodyPr wrap="square" rtlCol="0">
            <a:spAutoFit/>
          </a:bodyPr>
          <a:lstStyle/>
          <a:p>
            <a:pPr algn="just"/>
            <a:r>
              <a:rPr lang="fr-FR" b="1" dirty="0" smtClean="0"/>
              <a:t>Questionnaire : </a:t>
            </a:r>
            <a:r>
              <a:rPr lang="en-US" b="1" dirty="0"/>
              <a:t>2.a - Research projects (completed, </a:t>
            </a:r>
            <a:r>
              <a:rPr lang="en-US" b="1" dirty="0" smtClean="0"/>
              <a:t>ongoing</a:t>
            </a:r>
            <a:br>
              <a:rPr lang="en-US" b="1" dirty="0" smtClean="0"/>
            </a:br>
            <a:r>
              <a:rPr lang="en-US" b="1" dirty="0" smtClean="0"/>
              <a:t>                                </a:t>
            </a:r>
            <a:r>
              <a:rPr lang="en-US" b="1" dirty="0"/>
              <a:t>or planned) / research reports</a:t>
            </a:r>
            <a:endParaRPr lang="fr-FR" dirty="0"/>
          </a:p>
        </p:txBody>
      </p:sp>
      <p:sp>
        <p:nvSpPr>
          <p:cNvPr id="5" name="ZoneTexte 4"/>
          <p:cNvSpPr txBox="1"/>
          <p:nvPr/>
        </p:nvSpPr>
        <p:spPr>
          <a:xfrm>
            <a:off x="12074" y="1023119"/>
            <a:ext cx="3911854" cy="461665"/>
          </a:xfrm>
          <a:prstGeom prst="rect">
            <a:avLst/>
          </a:prstGeom>
          <a:solidFill>
            <a:srgbClr val="F8FCD6"/>
          </a:solidFill>
          <a:ln w="57150">
            <a:solidFill>
              <a:srgbClr val="C00000"/>
            </a:solidFill>
          </a:ln>
        </p:spPr>
        <p:txBody>
          <a:bodyPr wrap="square" rtlCol="0">
            <a:spAutoFit/>
          </a:bodyPr>
          <a:lstStyle/>
          <a:p>
            <a:pPr algn="ctr"/>
            <a:r>
              <a:rPr lang="fr-FR" b="1" dirty="0" err="1" smtClean="0"/>
              <a:t>Experimentation</a:t>
            </a:r>
            <a:r>
              <a:rPr lang="fr-FR" b="1" dirty="0" smtClean="0"/>
              <a:t> / </a:t>
            </a:r>
            <a:r>
              <a:rPr lang="fr-FR" b="1" dirty="0" err="1" smtClean="0"/>
              <a:t>research</a:t>
            </a:r>
            <a:endParaRPr lang="fr-FR"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Tree>
    <p:extLst>
      <p:ext uri="{BB962C8B-B14F-4D97-AF65-F5344CB8AC3E}">
        <p14:creationId xmlns:p14="http://schemas.microsoft.com/office/powerpoint/2010/main" val="27816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500"/>
                            </p:stCondLst>
                            <p:childTnLst>
                              <p:par>
                                <p:cTn id="9" presetID="2" presetClass="exit" presetSubtype="9" fill="hold" grpId="0" nodeType="afterEffect">
                                  <p:stCondLst>
                                    <p:cond delay="1000"/>
                                  </p:stCondLst>
                                  <p:childTnLst>
                                    <p:anim calcmode="lin" valueType="num">
                                      <p:cBhvr additive="base">
                                        <p:cTn id="10" dur="1000"/>
                                        <p:tgtEl>
                                          <p:spTgt spid="2"/>
                                        </p:tgtEl>
                                        <p:attrNameLst>
                                          <p:attrName>ppt_x</p:attrName>
                                        </p:attrNameLst>
                                      </p:cBhvr>
                                      <p:tavLst>
                                        <p:tav tm="0">
                                          <p:val>
                                            <p:strVal val="ppt_x"/>
                                          </p:val>
                                        </p:tav>
                                        <p:tav tm="100000">
                                          <p:val>
                                            <p:strVal val="0-ppt_w/2"/>
                                          </p:val>
                                        </p:tav>
                                      </p:tavLst>
                                    </p:anim>
                                    <p:anim calcmode="lin" valueType="num">
                                      <p:cBhvr additive="base">
                                        <p:cTn id="11" dur="1000"/>
                                        <p:tgtEl>
                                          <p:spTgt spid="2"/>
                                        </p:tgtEl>
                                        <p:attrNameLst>
                                          <p:attrName>ppt_y</p:attrName>
                                        </p:attrNameLst>
                                      </p:cBhvr>
                                      <p:tavLst>
                                        <p:tav tm="0">
                                          <p:val>
                                            <p:strVal val="ppt_y"/>
                                          </p:val>
                                        </p:tav>
                                        <p:tav tm="100000">
                                          <p:val>
                                            <p:strVal val="0-ppt_h/2"/>
                                          </p:val>
                                        </p:tav>
                                      </p:tavLst>
                                    </p:anim>
                                    <p:set>
                                      <p:cBhvr>
                                        <p:cTn id="12" dur="1" fill="hold">
                                          <p:stCondLst>
                                            <p:cond delay="999"/>
                                          </p:stCondLst>
                                        </p:cTn>
                                        <p:tgtEl>
                                          <p:spTgt spid="2"/>
                                        </p:tgtEl>
                                        <p:attrNameLst>
                                          <p:attrName>style.visibility</p:attrName>
                                        </p:attrNameLst>
                                      </p:cBhvr>
                                      <p:to>
                                        <p:strVal val="hidden"/>
                                      </p:to>
                                    </p:set>
                                  </p:childTnLst>
                                </p:cTn>
                              </p:par>
                            </p:childTnLst>
                          </p:cTn>
                        </p:par>
                        <p:par>
                          <p:cTn id="13" fill="hold">
                            <p:stCondLst>
                              <p:cond delay="3500"/>
                            </p:stCondLst>
                            <p:childTnLst>
                              <p:par>
                                <p:cTn id="14" presetID="2" presetClass="entr" presetSubtype="3"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1+#ppt_w/2"/>
                                          </p:val>
                                        </p:tav>
                                        <p:tav tm="100000">
                                          <p:val>
                                            <p:strVal val="#ppt_x"/>
                                          </p:val>
                                        </p:tav>
                                      </p:tavLst>
                                    </p:anim>
                                    <p:anim calcmode="lin" valueType="num">
                                      <p:cBhvr additive="base">
                                        <p:cTn id="17"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20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childTnLst>
                          </p:cTn>
                        </p:par>
                        <p:par>
                          <p:cTn id="27" fill="hold">
                            <p:stCondLst>
                              <p:cond delay="4000"/>
                            </p:stCondLst>
                            <p:childTnLst>
                              <p:par>
                                <p:cTn id="28" presetID="2" presetClass="exit" presetSubtype="9" fill="hold" grpId="0" nodeType="afterEffect">
                                  <p:stCondLst>
                                    <p:cond delay="2000"/>
                                  </p:stCondLst>
                                  <p:childTnLst>
                                    <p:anim calcmode="lin" valueType="num">
                                      <p:cBhvr additive="base">
                                        <p:cTn id="29" dur="750"/>
                                        <p:tgtEl>
                                          <p:spTgt spid="5"/>
                                        </p:tgtEl>
                                        <p:attrNameLst>
                                          <p:attrName>ppt_x</p:attrName>
                                        </p:attrNameLst>
                                      </p:cBhvr>
                                      <p:tavLst>
                                        <p:tav tm="0">
                                          <p:val>
                                            <p:strVal val="ppt_x"/>
                                          </p:val>
                                        </p:tav>
                                        <p:tav tm="100000">
                                          <p:val>
                                            <p:strVal val="0-ppt_w/2"/>
                                          </p:val>
                                        </p:tav>
                                      </p:tavLst>
                                    </p:anim>
                                    <p:anim calcmode="lin" valueType="num">
                                      <p:cBhvr additive="base">
                                        <p:cTn id="30" dur="750"/>
                                        <p:tgtEl>
                                          <p:spTgt spid="5"/>
                                        </p:tgtEl>
                                        <p:attrNameLst>
                                          <p:attrName>ppt_y</p:attrName>
                                        </p:attrNameLst>
                                      </p:cBhvr>
                                      <p:tavLst>
                                        <p:tav tm="0">
                                          <p:val>
                                            <p:strVal val="ppt_y"/>
                                          </p:val>
                                        </p:tav>
                                        <p:tav tm="100000">
                                          <p:val>
                                            <p:strVal val="0-ppt_h/2"/>
                                          </p:val>
                                        </p:tav>
                                      </p:tavLst>
                                    </p:anim>
                                    <p:set>
                                      <p:cBhvr>
                                        <p:cTn id="31" dur="1" fill="hold">
                                          <p:stCondLst>
                                            <p:cond delay="749"/>
                                          </p:stCondLst>
                                        </p:cTn>
                                        <p:tgtEl>
                                          <p:spTgt spid="5"/>
                                        </p:tgtEl>
                                        <p:attrNameLst>
                                          <p:attrName>style.visibility</p:attrName>
                                        </p:attrNameLst>
                                      </p:cBhvr>
                                      <p:to>
                                        <p:strVal val="hidden"/>
                                      </p:to>
                                    </p:set>
                                  </p:childTnLst>
                                </p:cTn>
                              </p:par>
                            </p:childTnLst>
                          </p:cTn>
                        </p:par>
                        <p:par>
                          <p:cTn id="32" fill="hold">
                            <p:stCondLst>
                              <p:cond delay="6750"/>
                            </p:stCondLst>
                            <p:childTnLst>
                              <p:par>
                                <p:cTn id="33" presetID="2" presetClass="entr" presetSubtype="3" fill="hold" grpId="0" nodeType="afterEffect">
                                  <p:stCondLst>
                                    <p:cond delay="175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250" fill="hold"/>
                                        <p:tgtEl>
                                          <p:spTgt spid="15"/>
                                        </p:tgtEl>
                                        <p:attrNameLst>
                                          <p:attrName>ppt_x</p:attrName>
                                        </p:attrNameLst>
                                      </p:cBhvr>
                                      <p:tavLst>
                                        <p:tav tm="0">
                                          <p:val>
                                            <p:strVal val="1+#ppt_w/2"/>
                                          </p:val>
                                        </p:tav>
                                        <p:tav tm="100000">
                                          <p:val>
                                            <p:strVal val="#ppt_x"/>
                                          </p:val>
                                        </p:tav>
                                      </p:tavLst>
                                    </p:anim>
                                    <p:anim calcmode="lin" valueType="num">
                                      <p:cBhvr additive="base">
                                        <p:cTn id="36"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9" grpId="0" animBg="1"/>
      <p:bldP spid="3" grpId="0"/>
      <p:bldP spid="14" grpId="0" animBg="1"/>
      <p:bldP spid="5"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11" name="Text Box 3"/>
          <p:cNvSpPr txBox="1">
            <a:spLocks noChangeArrowheads="1"/>
          </p:cNvSpPr>
          <p:nvPr/>
        </p:nvSpPr>
        <p:spPr bwMode="auto">
          <a:xfrm>
            <a:off x="738109" y="2060848"/>
            <a:ext cx="7696200" cy="396044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sz="2800" b="1" dirty="0">
                <a:cs typeface="Times New Roman" panose="02020603050405020304" pitchFamily="18" charset="0"/>
              </a:rPr>
              <a:t>We could gather evidence (questionnaires, Conference abstracts, publications) for research activities dealing with </a:t>
            </a:r>
            <a:r>
              <a:rPr lang="en-US" altLang="fr-FR" sz="2800" b="1" dirty="0" err="1">
                <a:cs typeface="Times New Roman" panose="02020603050405020304" pitchFamily="18" charset="0"/>
              </a:rPr>
              <a:t>AtL</a:t>
            </a:r>
            <a:r>
              <a:rPr lang="en-US" altLang="fr-FR" sz="2800" b="1" dirty="0">
                <a:cs typeface="Times New Roman" panose="02020603050405020304" pitchFamily="18" charset="0"/>
              </a:rPr>
              <a:t> </a:t>
            </a:r>
            <a:r>
              <a:rPr lang="en-US" altLang="fr-FR" sz="2800" b="1" dirty="0" smtClean="0">
                <a:cs typeface="Times New Roman" panose="02020603050405020304" pitchFamily="18" charset="0"/>
              </a:rPr>
              <a:t>from </a:t>
            </a:r>
            <a:r>
              <a:rPr lang="en-US" altLang="fr-FR" sz="2800" b="1" dirty="0">
                <a:cs typeface="Times New Roman" panose="02020603050405020304" pitchFamily="18" charset="0"/>
              </a:rPr>
              <a:t>around 20 countries</a:t>
            </a:r>
            <a:r>
              <a:rPr lang="en-US" altLang="fr-FR" sz="2800" b="1" dirty="0" smtClean="0">
                <a:cs typeface="Times New Roman" panose="02020603050405020304" pitchFamily="18" charset="0"/>
              </a:rPr>
              <a:t>.</a:t>
            </a:r>
          </a:p>
          <a:p>
            <a:pPr marL="0" algn="just">
              <a:lnSpc>
                <a:spcPct val="80000"/>
              </a:lnSpc>
              <a:spcBef>
                <a:spcPct val="10000"/>
              </a:spcBef>
            </a:pPr>
            <a:r>
              <a:rPr lang="en-US" altLang="fr-FR" sz="2800" b="1" dirty="0" smtClean="0">
                <a:cs typeface="Times New Roman" panose="02020603050405020304" pitchFamily="18" charset="0"/>
              </a:rPr>
              <a:t>The amount of information collected for this domain is simply… depressing: it is impossible to give an adequate overview. </a:t>
            </a:r>
            <a:endParaRPr lang="en-US" altLang="fr-FR" sz="2800" b="1" dirty="0">
              <a:cs typeface="Times New Roman" panose="02020603050405020304" pitchFamily="18" charset="0"/>
            </a:endParaRPr>
          </a:p>
          <a:p>
            <a:pPr marL="0" algn="just">
              <a:lnSpc>
                <a:spcPct val="80000"/>
              </a:lnSpc>
              <a:spcBef>
                <a:spcPct val="10000"/>
              </a:spcBef>
            </a:pPr>
            <a:r>
              <a:rPr lang="en-US" altLang="fr-FR" sz="2800" b="1" dirty="0">
                <a:cs typeface="Times New Roman" panose="02020603050405020304" pitchFamily="18" charset="0"/>
              </a:rPr>
              <a:t>We present some diverse examples </a:t>
            </a:r>
            <a:r>
              <a:rPr lang="en-GB" altLang="fr-FR" sz="2800" b="1" dirty="0" smtClean="0">
                <a:cs typeface="Times New Roman" panose="02020603050405020304" pitchFamily="18" charset="0"/>
              </a:rPr>
              <a:t>with some keywords about research topics, in order to “give an idea” of </a:t>
            </a:r>
            <a:r>
              <a:rPr lang="en-US" altLang="fr-FR" sz="2800" b="1" dirty="0">
                <a:cs typeface="Times New Roman" panose="02020603050405020304" pitchFamily="18" charset="0"/>
              </a:rPr>
              <a:t>the wealth and variety of </a:t>
            </a:r>
            <a:r>
              <a:rPr lang="en-US" altLang="fr-FR" sz="2800" b="1" dirty="0" smtClean="0">
                <a:cs typeface="Times New Roman" panose="02020603050405020304" pitchFamily="18" charset="0"/>
              </a:rPr>
              <a:t>this research work</a:t>
            </a:r>
            <a:r>
              <a:rPr lang="en-GB" altLang="fr-FR" sz="2800" b="1" dirty="0" smtClean="0">
                <a:cs typeface="Times New Roman" panose="02020603050405020304" pitchFamily="18" charset="0"/>
              </a:rPr>
              <a:t>.</a:t>
            </a:r>
            <a:endParaRPr lang="en-GB" altLang="fr-FR" sz="2800" b="1" dirty="0">
              <a:cs typeface="Times New Roman" panose="02020603050405020304" pitchFamily="18" charset="0"/>
            </a:endParaRPr>
          </a:p>
          <a:p>
            <a:pPr marL="0" algn="just">
              <a:lnSpc>
                <a:spcPct val="80000"/>
              </a:lnSpc>
              <a:spcBef>
                <a:spcPct val="10000"/>
              </a:spcBef>
            </a:pPr>
            <a:endParaRPr lang="en-GB" altLang="fr-FR" sz="2800" b="1" dirty="0">
              <a:cs typeface="Times New Roman" panose="02020603050405020304" pitchFamily="18" charset="0"/>
            </a:endParaRPr>
          </a:p>
        </p:txBody>
      </p:sp>
    </p:spTree>
    <p:extLst>
      <p:ext uri="{BB962C8B-B14F-4D97-AF65-F5344CB8AC3E}">
        <p14:creationId xmlns:p14="http://schemas.microsoft.com/office/powerpoint/2010/main" val="14261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4" name="Text Box 3"/>
          <p:cNvSpPr txBox="1">
            <a:spLocks noChangeArrowheads="1"/>
          </p:cNvSpPr>
          <p:nvPr/>
        </p:nvSpPr>
        <p:spPr bwMode="auto">
          <a:xfrm>
            <a:off x="32876" y="1700808"/>
            <a:ext cx="9003620" cy="1032569"/>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Japan: </a:t>
            </a:r>
            <a:r>
              <a:rPr lang="en-US" altLang="fr-FR" b="1" dirty="0">
                <a:cs typeface="Times New Roman" panose="02020603050405020304" pitchFamily="18" charset="0"/>
              </a:rPr>
              <a:t>7 </a:t>
            </a:r>
            <a:r>
              <a:rPr lang="en-US" altLang="fr-FR" b="1" dirty="0" smtClean="0">
                <a:cs typeface="Times New Roman" panose="02020603050405020304" pitchFamily="18" charset="0"/>
              </a:rPr>
              <a:t>projects, </a:t>
            </a:r>
            <a:r>
              <a:rPr lang="en-US" altLang="fr-FR" b="1" dirty="0">
                <a:cs typeface="Times New Roman" panose="02020603050405020304" pitchFamily="18" charset="0"/>
              </a:rPr>
              <a:t>recently completed or ongoing, </a:t>
            </a:r>
            <a:r>
              <a:rPr lang="en-US" altLang="fr-FR" b="1" dirty="0" smtClean="0">
                <a:cs typeface="Times New Roman" panose="02020603050405020304" pitchFamily="18" charset="0"/>
              </a:rPr>
              <a:t>founded </a:t>
            </a:r>
            <a:r>
              <a:rPr lang="en-US" altLang="fr-FR" b="1" dirty="0">
                <a:cs typeface="Times New Roman" panose="02020603050405020304" pitchFamily="18" charset="0"/>
              </a:rPr>
              <a:t>by national </a:t>
            </a:r>
            <a:r>
              <a:rPr lang="en-US" altLang="fr-FR" b="1" dirty="0" err="1">
                <a:cs typeface="Times New Roman" panose="02020603050405020304" pitchFamily="18" charset="0"/>
              </a:rPr>
              <a:t>organisations</a:t>
            </a:r>
            <a:r>
              <a:rPr lang="en-US" altLang="fr-FR" b="1" dirty="0">
                <a:cs typeface="Times New Roman" panose="02020603050405020304" pitchFamily="18" charset="0"/>
              </a:rPr>
              <a:t> for science development: </a:t>
            </a:r>
            <a:r>
              <a:rPr lang="en-US" altLang="fr-FR" b="1" dirty="0" smtClean="0">
                <a:cs typeface="Times New Roman" panose="02020603050405020304" pitchFamily="18" charset="0"/>
              </a:rPr>
              <a:t>teaching materials, teachers</a:t>
            </a:r>
            <a:r>
              <a:rPr lang="en-US" altLang="fr-FR" b="1" dirty="0">
                <a:cs typeface="Times New Roman" panose="02020603050405020304" pitchFamily="18" charset="0"/>
              </a:rPr>
              <a:t>' Attitudes and </a:t>
            </a:r>
            <a:r>
              <a:rPr lang="en-US" altLang="fr-FR" b="1" dirty="0" smtClean="0">
                <a:cs typeface="Times New Roman" panose="02020603050405020304" pitchFamily="18" charset="0"/>
              </a:rPr>
              <a:t>competences…</a:t>
            </a:r>
            <a:endParaRPr lang="en-GB" altLang="fr-FR" b="1" dirty="0" smtClean="0">
              <a:cs typeface="Times New Roman" panose="02020603050405020304" pitchFamily="18" charset="0"/>
            </a:endParaRPr>
          </a:p>
        </p:txBody>
      </p:sp>
      <p:sp>
        <p:nvSpPr>
          <p:cNvPr id="5" name="Text Box 3"/>
          <p:cNvSpPr txBox="1">
            <a:spLocks noChangeArrowheads="1"/>
          </p:cNvSpPr>
          <p:nvPr/>
        </p:nvSpPr>
        <p:spPr bwMode="auto">
          <a:xfrm>
            <a:off x="20247" y="3789040"/>
            <a:ext cx="9016247" cy="137255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Germany: </a:t>
            </a:r>
            <a:r>
              <a:rPr lang="fr-FR" altLang="fr-FR" b="1" dirty="0" smtClean="0">
                <a:cs typeface="Times New Roman" panose="02020603050405020304" pitchFamily="18" charset="0"/>
              </a:rPr>
              <a:t>not </a:t>
            </a:r>
            <a:r>
              <a:rPr lang="fr-FR" altLang="fr-FR" b="1" dirty="0" err="1" smtClean="0">
                <a:cs typeface="Times New Roman" panose="02020603050405020304" pitchFamily="18" charset="0"/>
              </a:rPr>
              <a:t>AtL</a:t>
            </a:r>
            <a:r>
              <a:rPr lang="fr-FR" altLang="fr-FR" b="1" dirty="0" smtClean="0">
                <a:cs typeface="Times New Roman" panose="02020603050405020304" pitchFamily="18" charset="0"/>
              </a:rPr>
              <a:t> as </a:t>
            </a:r>
            <a:r>
              <a:rPr lang="fr-FR" altLang="fr-FR" b="1" dirty="0" err="1" smtClean="0">
                <a:cs typeface="Times New Roman" panose="02020603050405020304" pitchFamily="18" charset="0"/>
              </a:rPr>
              <a:t>such</a:t>
            </a:r>
            <a:r>
              <a:rPr lang="fr-FR" altLang="fr-FR" b="1" dirty="0" smtClean="0">
                <a:cs typeface="Times New Roman" panose="02020603050405020304" pitchFamily="18" charset="0"/>
              </a:rPr>
              <a:t>, but </a:t>
            </a:r>
            <a:r>
              <a:rPr lang="fr-FR" altLang="fr-FR" b="1" dirty="0" err="1" smtClean="0">
                <a:cs typeface="Times New Roman" panose="02020603050405020304" pitchFamily="18" charset="0"/>
              </a:rPr>
              <a:t>AtL-like</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activities</a:t>
            </a:r>
            <a:r>
              <a:rPr lang="fr-FR" altLang="fr-FR" b="1" dirty="0" smtClean="0">
                <a:cs typeface="Times New Roman" panose="02020603050405020304" pitchFamily="18" charset="0"/>
              </a:rPr>
              <a:t> as one possible </a:t>
            </a:r>
            <a:r>
              <a:rPr lang="fr-FR" altLang="fr-FR" b="1" dirty="0" err="1" smtClean="0">
                <a:cs typeface="Times New Roman" panose="02020603050405020304" pitchFamily="18" charset="0"/>
              </a:rPr>
              <a:t>way</a:t>
            </a:r>
            <a:r>
              <a:rPr lang="fr-FR" altLang="fr-FR" b="1" dirty="0" smtClean="0">
                <a:cs typeface="Times New Roman" panose="02020603050405020304" pitchFamily="18" charset="0"/>
              </a:rPr>
              <a:t> to support </a:t>
            </a:r>
            <a:r>
              <a:rPr lang="fr-FR" altLang="fr-FR" b="1" dirty="0" err="1" smtClean="0">
                <a:cs typeface="Times New Roman" panose="02020603050405020304" pitchFamily="18" charset="0"/>
              </a:rPr>
              <a:t>students</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with</a:t>
            </a:r>
            <a:r>
              <a:rPr lang="fr-FR" altLang="fr-FR" b="1" dirty="0" smtClean="0">
                <a:cs typeface="Times New Roman" panose="02020603050405020304" pitchFamily="18" charset="0"/>
              </a:rPr>
              <a:t> a migrant background. </a:t>
            </a:r>
            <a:r>
              <a:rPr lang="fr-FR" altLang="fr-FR" b="1" dirty="0" err="1" smtClean="0">
                <a:cs typeface="Times New Roman" panose="02020603050405020304" pitchFamily="18" charset="0"/>
              </a:rPr>
              <a:t>Several</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academic</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projects</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financed</a:t>
            </a:r>
            <a:r>
              <a:rPr lang="fr-FR" altLang="fr-FR" b="1" dirty="0" smtClean="0">
                <a:cs typeface="Times New Roman" panose="02020603050405020304" pitchFamily="18" charset="0"/>
              </a:rPr>
              <a:t> by official </a:t>
            </a:r>
            <a:r>
              <a:rPr lang="fr-FR" altLang="fr-FR" b="1" dirty="0" err="1" smtClean="0">
                <a:cs typeface="Times New Roman" panose="02020603050405020304" pitchFamily="18" charset="0"/>
              </a:rPr>
              <a:t>educational</a:t>
            </a:r>
            <a:r>
              <a:rPr lang="fr-FR" altLang="fr-FR" b="1" dirty="0" smtClean="0">
                <a:cs typeface="Times New Roman" panose="02020603050405020304" pitchFamily="18" charset="0"/>
              </a:rPr>
              <a:t> bodies. </a:t>
            </a:r>
            <a:r>
              <a:rPr lang="fr-FR" altLang="fr-FR" b="1" dirty="0" err="1" smtClean="0">
                <a:cs typeface="Times New Roman" panose="02020603050405020304" pitchFamily="18" charset="0"/>
              </a:rPr>
              <a:t>Rapidly</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expanding</a:t>
            </a:r>
            <a:r>
              <a:rPr lang="fr-FR" altLang="fr-FR" b="1" dirty="0" smtClean="0">
                <a:cs typeface="Times New Roman" panose="02020603050405020304" pitchFamily="18" charset="0"/>
              </a:rPr>
              <a:t> orientation of </a:t>
            </a:r>
            <a:r>
              <a:rPr lang="fr-FR" altLang="fr-FR" b="1" dirty="0" err="1" smtClean="0">
                <a:cs typeface="Times New Roman" panose="02020603050405020304" pitchFamily="18" charset="0"/>
              </a:rPr>
              <a:t>research</a:t>
            </a:r>
            <a:r>
              <a:rPr lang="fr-FR"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
        <p:nvSpPr>
          <p:cNvPr id="6" name="Text Box 3"/>
          <p:cNvSpPr txBox="1">
            <a:spLocks noChangeArrowheads="1"/>
          </p:cNvSpPr>
          <p:nvPr/>
        </p:nvSpPr>
        <p:spPr bwMode="auto">
          <a:xfrm>
            <a:off x="20247" y="5423221"/>
            <a:ext cx="9036495" cy="103011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smtClean="0">
                <a:cs typeface="Times New Roman" panose="02020603050405020304" pitchFamily="18" charset="0"/>
              </a:rPr>
              <a:t>Slovakia</a:t>
            </a:r>
            <a:r>
              <a:rPr lang="en-GB" altLang="fr-FR" b="1" dirty="0" smtClean="0">
                <a:cs typeface="Times New Roman" panose="02020603050405020304" pitchFamily="18" charset="0"/>
              </a:rPr>
              <a:t>: With the support of FIFF (International Federation of Teachers of French Associations) – Introducing Pluralistic approaches in the Slovak context</a:t>
            </a:r>
            <a:endParaRPr lang="en-GB" altLang="fr-FR" b="1" i="1" dirty="0" smtClean="0">
              <a:cs typeface="Times New Roman" panose="02020603050405020304" pitchFamily="18" charset="0"/>
            </a:endParaRPr>
          </a:p>
        </p:txBody>
      </p:sp>
      <p:sp>
        <p:nvSpPr>
          <p:cNvPr id="7" name="Text Box 3"/>
          <p:cNvSpPr txBox="1">
            <a:spLocks noChangeArrowheads="1"/>
          </p:cNvSpPr>
          <p:nvPr/>
        </p:nvSpPr>
        <p:spPr bwMode="auto">
          <a:xfrm>
            <a:off x="0" y="2924944"/>
            <a:ext cx="9020058" cy="7200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Galicia (Spain): Santiago de </a:t>
            </a:r>
            <a:r>
              <a:rPr lang="en-GB" altLang="fr-FR" b="1" dirty="0" err="1" smtClean="0">
                <a:cs typeface="Times New Roman" panose="02020603050405020304" pitchFamily="18" charset="0"/>
              </a:rPr>
              <a:t>Compostela</a:t>
            </a:r>
            <a:r>
              <a:rPr lang="en-GB" altLang="fr-FR" b="1" dirty="0" smtClean="0">
                <a:cs typeface="Times New Roman" panose="02020603050405020304" pitchFamily="18" charset="0"/>
              </a:rPr>
              <a:t> – introducing linguistic diversity through Spanish sign language and braille ( Kindergarten)</a:t>
            </a:r>
          </a:p>
        </p:txBody>
      </p:sp>
    </p:spTree>
    <p:extLst>
      <p:ext uri="{BB962C8B-B14F-4D97-AF65-F5344CB8AC3E}">
        <p14:creationId xmlns:p14="http://schemas.microsoft.com/office/powerpoint/2010/main" val="24400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5" name="ZoneTexte 14"/>
          <p:cNvSpPr txBox="1"/>
          <p:nvPr/>
        </p:nvSpPr>
        <p:spPr>
          <a:xfrm>
            <a:off x="29877" y="1095127"/>
            <a:ext cx="3089239" cy="461665"/>
          </a:xfrm>
          <a:prstGeom prst="rect">
            <a:avLst/>
          </a:prstGeom>
          <a:solidFill>
            <a:srgbClr val="F8FCD6"/>
          </a:solidFill>
          <a:ln w="57150">
            <a:solidFill>
              <a:srgbClr val="C00000"/>
            </a:solidFill>
          </a:ln>
        </p:spPr>
        <p:txBody>
          <a:bodyPr wrap="square" rtlCol="0">
            <a:spAutoFit/>
          </a:bodyPr>
          <a:lstStyle/>
          <a:p>
            <a:pPr algn="ctr"/>
            <a:r>
              <a:rPr lang="fr-FR" b="1" dirty="0" err="1" smtClean="0"/>
              <a:t>Research</a:t>
            </a:r>
            <a:r>
              <a:rPr lang="fr-FR" b="1" dirty="0" smtClean="0"/>
              <a:t> </a:t>
            </a:r>
            <a:r>
              <a:rPr lang="fr-FR" b="1" dirty="0" err="1" smtClean="0"/>
              <a:t>projects</a:t>
            </a:r>
            <a:endParaRPr lang="fr-FR" dirty="0"/>
          </a:p>
        </p:txBody>
      </p:sp>
      <p:sp>
        <p:nvSpPr>
          <p:cNvPr id="4" name="Text Box 3"/>
          <p:cNvSpPr txBox="1">
            <a:spLocks noChangeArrowheads="1"/>
          </p:cNvSpPr>
          <p:nvPr/>
        </p:nvSpPr>
        <p:spPr bwMode="auto">
          <a:xfrm>
            <a:off x="32876" y="1628799"/>
            <a:ext cx="9003620" cy="145641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Canada (FR-speaking and EN-speaking): </a:t>
            </a:r>
            <a:r>
              <a:rPr lang="en-US" altLang="fr-FR" b="1" dirty="0" smtClean="0">
                <a:cs typeface="Times New Roman" panose="02020603050405020304" pitchFamily="18" charset="0"/>
              </a:rPr>
              <a:t>4 ongoing projects – migrants, aboriginals / </a:t>
            </a:r>
            <a:r>
              <a:rPr lang="en-US" altLang="fr-FR" b="1" dirty="0">
                <a:cs typeface="Times New Roman" panose="02020603050405020304" pitchFamily="18" charset="0"/>
              </a:rPr>
              <a:t>multilingual books, </a:t>
            </a:r>
            <a:r>
              <a:rPr lang="en-US" altLang="fr-FR" b="1" dirty="0" err="1" smtClean="0">
                <a:cs typeface="Times New Roman" panose="02020603050405020304" pitchFamily="18" charset="0"/>
              </a:rPr>
              <a:t>multiliteracy</a:t>
            </a:r>
            <a:r>
              <a:rPr lang="en-US" altLang="fr-FR" b="1" dirty="0">
                <a:cs typeface="Times New Roman" panose="02020603050405020304" pitchFamily="18" charset="0"/>
              </a:rPr>
              <a:t>, </a:t>
            </a:r>
            <a:r>
              <a:rPr lang="en-US" altLang="fr-FR" b="1" dirty="0" smtClean="0">
                <a:cs typeface="Times New Roman" panose="02020603050405020304" pitchFamily="18" charset="0"/>
              </a:rPr>
              <a:t>multimodality, multilingual theatre workshops / school, </a:t>
            </a:r>
            <a:r>
              <a:rPr lang="en-US" altLang="fr-FR" b="1" dirty="0" err="1" smtClean="0">
                <a:cs typeface="Times New Roman" panose="02020603050405020304" pitchFamily="18" charset="0"/>
              </a:rPr>
              <a:t>outschool</a:t>
            </a:r>
            <a:r>
              <a:rPr lang="en-US" altLang="fr-FR" b="1" dirty="0" smtClean="0">
                <a:cs typeface="Times New Roman" panose="02020603050405020304" pitchFamily="18" charset="0"/>
              </a:rPr>
              <a:t>, teacher or educator training / family histories, underachievement at school…</a:t>
            </a:r>
            <a:endParaRPr lang="en-GB" altLang="fr-FR" b="1" dirty="0" smtClean="0">
              <a:cs typeface="Times New Roman" panose="02020603050405020304" pitchFamily="18" charset="0"/>
            </a:endParaRPr>
          </a:p>
        </p:txBody>
      </p:sp>
      <p:sp>
        <p:nvSpPr>
          <p:cNvPr id="5" name="Text Box 3"/>
          <p:cNvSpPr txBox="1">
            <a:spLocks noChangeArrowheads="1"/>
          </p:cNvSpPr>
          <p:nvPr/>
        </p:nvSpPr>
        <p:spPr bwMode="auto">
          <a:xfrm>
            <a:off x="-6852" y="4255496"/>
            <a:ext cx="9016247" cy="126173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France: several mostly academic initiatives, involving practitioners: perceptions of multi-/</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at school / professional practice  in multilingual classes / </a:t>
            </a:r>
            <a:r>
              <a:rPr lang="en-US" altLang="fr-FR" b="1" dirty="0">
                <a:cs typeface="Times New Roman" panose="02020603050405020304" pitchFamily="18" charset="0"/>
              </a:rPr>
              <a:t>young migrant children with communication </a:t>
            </a:r>
            <a:r>
              <a:rPr lang="en-US" altLang="fr-FR" b="1" dirty="0" smtClean="0">
                <a:cs typeface="Times New Roman" panose="02020603050405020304" pitchFamily="18" charset="0"/>
              </a:rPr>
              <a:t>disorders / </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and school subjects …</a:t>
            </a:r>
          </a:p>
        </p:txBody>
      </p:sp>
      <p:sp>
        <p:nvSpPr>
          <p:cNvPr id="6" name="Text Box 3"/>
          <p:cNvSpPr txBox="1">
            <a:spLocks noChangeArrowheads="1"/>
          </p:cNvSpPr>
          <p:nvPr/>
        </p:nvSpPr>
        <p:spPr bwMode="auto">
          <a:xfrm>
            <a:off x="20247" y="5599386"/>
            <a:ext cx="9036495" cy="119683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US" altLang="fr-FR" b="1" dirty="0" smtClean="0">
                <a:cs typeface="Times New Roman" panose="02020603050405020304" pitchFamily="18" charset="0"/>
              </a:rPr>
              <a:t>Portugal</a:t>
            </a:r>
            <a:r>
              <a:rPr lang="en-GB" altLang="fr-FR" b="1" dirty="0" smtClean="0">
                <a:cs typeface="Times New Roman" panose="02020603050405020304" pitchFamily="18" charset="0"/>
              </a:rPr>
              <a:t>: University of </a:t>
            </a:r>
            <a:r>
              <a:rPr lang="en-GB" altLang="fr-FR" b="1" dirty="0" err="1" smtClean="0">
                <a:cs typeface="Times New Roman" panose="02020603050405020304" pitchFamily="18" charset="0"/>
              </a:rPr>
              <a:t>Aveiro</a:t>
            </a:r>
            <a:r>
              <a:rPr lang="en-GB" altLang="fr-FR" b="1" dirty="0" smtClean="0">
                <a:cs typeface="Times New Roman" panose="02020603050405020304" pitchFamily="18" charset="0"/>
              </a:rPr>
              <a:t> – </a:t>
            </a:r>
            <a:r>
              <a:rPr lang="en-US" altLang="fr-FR" b="1" dirty="0" err="1">
                <a:cs typeface="Times New Roman" panose="02020603050405020304" pitchFamily="18" charset="0"/>
              </a:rPr>
              <a:t>intercomprehension</a:t>
            </a:r>
            <a:r>
              <a:rPr lang="en-US" altLang="fr-FR" b="1" dirty="0">
                <a:cs typeface="Times New Roman" panose="02020603050405020304" pitchFamily="18" charset="0"/>
              </a:rPr>
              <a:t> as a cross-curricular approach in primary </a:t>
            </a:r>
            <a:r>
              <a:rPr lang="en-US" altLang="fr-FR" b="1" dirty="0" smtClean="0">
                <a:cs typeface="Times New Roman" panose="02020603050405020304" pitchFamily="18" charset="0"/>
              </a:rPr>
              <a:t>school / teachers perceptions about migrant language courses (with Hamburg)/ </a:t>
            </a:r>
            <a:r>
              <a:rPr lang="en-GB" altLang="fr-FR" b="1" dirty="0" smtClean="0">
                <a:cs typeface="Times New Roman" panose="02020603050405020304" pitchFamily="18" charset="0"/>
              </a:rPr>
              <a:t> practices of multilingual literacy / meta-analysis of 40 Master theses … </a:t>
            </a:r>
          </a:p>
        </p:txBody>
      </p:sp>
      <p:sp>
        <p:nvSpPr>
          <p:cNvPr id="7" name="Text Box 3"/>
          <p:cNvSpPr txBox="1">
            <a:spLocks noChangeArrowheads="1"/>
          </p:cNvSpPr>
          <p:nvPr/>
        </p:nvSpPr>
        <p:spPr bwMode="auto">
          <a:xfrm>
            <a:off x="0" y="3167369"/>
            <a:ext cx="9020058" cy="981711"/>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DELANOBA: Network supported </a:t>
            </a:r>
            <a:r>
              <a:rPr lang="en-US" altLang="fr-FR" b="1" dirty="0">
                <a:cs typeface="Times New Roman" panose="02020603050405020304" pitchFamily="18" charset="0"/>
              </a:rPr>
              <a:t>by the Nordic Council of Ministers (2013-2016): Teachers’ views, Students’ and parents’ </a:t>
            </a:r>
            <a:r>
              <a:rPr lang="en-US" altLang="fr-FR" b="1" dirty="0" smtClean="0">
                <a:cs typeface="Times New Roman" panose="02020603050405020304" pitchFamily="18" charset="0"/>
              </a:rPr>
              <a:t>views, teaching materials and context</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228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4" name="Text Box 3"/>
          <p:cNvSpPr txBox="1">
            <a:spLocks noChangeArrowheads="1"/>
          </p:cNvSpPr>
          <p:nvPr/>
        </p:nvSpPr>
        <p:spPr bwMode="auto">
          <a:xfrm>
            <a:off x="32876" y="2348880"/>
            <a:ext cx="9111124" cy="4032447"/>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Just one word about theses.</a:t>
            </a:r>
          </a:p>
          <a:p>
            <a:pPr marL="0" algn="just">
              <a:lnSpc>
                <a:spcPct val="80000"/>
              </a:lnSpc>
              <a:spcBef>
                <a:spcPct val="10000"/>
              </a:spcBef>
            </a:pPr>
            <a:r>
              <a:rPr lang="en-GB" altLang="fr-FR" b="1" dirty="0" smtClean="0">
                <a:cs typeface="Times New Roman" panose="02020603050405020304" pitchFamily="18" charset="0"/>
              </a:rPr>
              <a:t>What is striking is the huge differences in the number of theses – especially Masters theses – between countries.</a:t>
            </a:r>
          </a:p>
          <a:p>
            <a:pPr marL="0" algn="just">
              <a:lnSpc>
                <a:spcPct val="80000"/>
              </a:lnSpc>
              <a:spcBef>
                <a:spcPct val="10000"/>
              </a:spcBef>
            </a:pPr>
            <a:r>
              <a:rPr lang="en-GB" altLang="fr-FR" b="1" dirty="0" smtClean="0">
                <a:cs typeface="Times New Roman" panose="02020603050405020304" pitchFamily="18" charset="0"/>
              </a:rPr>
              <a:t>Portugal is the country with the most Masters theses (more precisely: University of Aveiro). They sent us a list with approximately 40 titles.</a:t>
            </a:r>
          </a:p>
          <a:p>
            <a:pPr marL="0" algn="just">
              <a:lnSpc>
                <a:spcPct val="80000"/>
              </a:lnSpc>
              <a:spcBef>
                <a:spcPct val="10000"/>
              </a:spcBef>
            </a:pPr>
            <a:r>
              <a:rPr lang="en-GB" altLang="fr-FR" b="1" dirty="0" smtClean="0">
                <a:cs typeface="Times New Roman" panose="02020603050405020304" pitchFamily="18" charset="0"/>
              </a:rPr>
              <a:t>The question is, how  to best take advantage of  this amount of experience and research work, for the Portuguese context of course, but also, if possible, for other contexts in which less research could be undertaken. </a:t>
            </a:r>
          </a:p>
          <a:p>
            <a:pPr marL="0" algn="just">
              <a:lnSpc>
                <a:spcPct val="80000"/>
              </a:lnSpc>
              <a:spcBef>
                <a:spcPct val="10000"/>
              </a:spcBef>
            </a:pPr>
            <a:r>
              <a:rPr lang="en-GB" altLang="fr-FR" b="1" dirty="0" smtClean="0">
                <a:cs typeface="Times New Roman" panose="02020603050405020304" pitchFamily="18" charset="0"/>
              </a:rPr>
              <a:t>We have already seen that our Portuguese colleagues are aware of this opportunity and have launched a project for this purpose.  </a:t>
            </a:r>
          </a:p>
        </p:txBody>
      </p:sp>
      <p:sp>
        <p:nvSpPr>
          <p:cNvPr id="8" name="ZoneTexte 7"/>
          <p:cNvSpPr txBox="1"/>
          <p:nvPr/>
        </p:nvSpPr>
        <p:spPr>
          <a:xfrm>
            <a:off x="32876" y="1239143"/>
            <a:ext cx="4251092" cy="461665"/>
          </a:xfrm>
          <a:prstGeom prst="rect">
            <a:avLst/>
          </a:prstGeom>
          <a:solidFill>
            <a:srgbClr val="F8FCD6"/>
          </a:solidFill>
          <a:ln w="57150">
            <a:solidFill>
              <a:srgbClr val="C00000"/>
            </a:solidFill>
          </a:ln>
        </p:spPr>
        <p:txBody>
          <a:bodyPr wrap="square" rtlCol="0">
            <a:spAutoFit/>
          </a:bodyPr>
          <a:lstStyle/>
          <a:p>
            <a:pPr algn="ctr"/>
            <a:r>
              <a:rPr lang="fr-FR" b="1" dirty="0" err="1" smtClean="0"/>
              <a:t>Theses</a:t>
            </a:r>
            <a:r>
              <a:rPr lang="fr-FR" b="1" dirty="0" smtClean="0"/>
              <a:t> (doctoral, Master)</a:t>
            </a:r>
            <a:endParaRPr lang="fr-FR" dirty="0"/>
          </a:p>
        </p:txBody>
      </p:sp>
    </p:spTree>
    <p:extLst>
      <p:ext uri="{BB962C8B-B14F-4D97-AF65-F5344CB8AC3E}">
        <p14:creationId xmlns:p14="http://schemas.microsoft.com/office/powerpoint/2010/main" val="2181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7105"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7" name="Text Box 3"/>
          <p:cNvSpPr txBox="1">
            <a:spLocks noChangeArrowheads="1"/>
          </p:cNvSpPr>
          <p:nvPr/>
        </p:nvSpPr>
        <p:spPr bwMode="auto">
          <a:xfrm>
            <a:off x="20246" y="2132856"/>
            <a:ext cx="9117716" cy="7200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We will now proceed to teacher training, starting again with the initiatives of educational authorities.</a:t>
            </a:r>
          </a:p>
        </p:txBody>
      </p:sp>
      <p:sp>
        <p:nvSpPr>
          <p:cNvPr id="8" name="Text Box 3"/>
          <p:cNvSpPr txBox="1">
            <a:spLocks noChangeArrowheads="1"/>
          </p:cNvSpPr>
          <p:nvPr/>
        </p:nvSpPr>
        <p:spPr bwMode="auto">
          <a:xfrm>
            <a:off x="20246" y="3212976"/>
            <a:ext cx="9117716" cy="230425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It is often difficult to distinguish between initiative of educational authorities and initiatives of, let’s say</a:t>
            </a:r>
            <a:r>
              <a:rPr lang="en-GB" altLang="fr-FR" b="1" dirty="0">
                <a:cs typeface="Times New Roman" panose="02020603050405020304" pitchFamily="18" charset="0"/>
              </a:rPr>
              <a:t>, higher </a:t>
            </a:r>
            <a:r>
              <a:rPr lang="en-GB" altLang="fr-FR" b="1" dirty="0" smtClean="0">
                <a:cs typeface="Times New Roman" panose="02020603050405020304" pitchFamily="18" charset="0"/>
              </a:rPr>
              <a:t>education  institutions.</a:t>
            </a:r>
          </a:p>
          <a:p>
            <a:pPr marL="0" algn="just">
              <a:lnSpc>
                <a:spcPct val="80000"/>
              </a:lnSpc>
              <a:spcBef>
                <a:spcPct val="10000"/>
              </a:spcBef>
            </a:pPr>
            <a:r>
              <a:rPr lang="en-GB" altLang="fr-FR" b="1" dirty="0" smtClean="0">
                <a:cs typeface="Times New Roman" panose="02020603050405020304" pitchFamily="18" charset="0"/>
              </a:rPr>
              <a:t>In Switzerland, most HEP (Teacher training colleges) have introduced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into their training programmes. But one should know, to what extent this responds to a request from the cantonal educational authorities.</a:t>
            </a:r>
          </a:p>
          <a:p>
            <a:pPr marL="0" algn="just">
              <a:lnSpc>
                <a:spcPct val="80000"/>
              </a:lnSpc>
              <a:spcBef>
                <a:spcPct val="10000"/>
              </a:spcBef>
            </a:pPr>
            <a:r>
              <a:rPr lang="en-GB" altLang="fr-FR" b="1" dirty="0" smtClean="0">
                <a:cs typeface="Times New Roman" panose="02020603050405020304" pitchFamily="18" charset="0"/>
              </a:rPr>
              <a:t>This is clearly the case for Ticino.</a:t>
            </a:r>
          </a:p>
        </p:txBody>
      </p:sp>
    </p:spTree>
    <p:extLst>
      <p:ext uri="{BB962C8B-B14F-4D97-AF65-F5344CB8AC3E}">
        <p14:creationId xmlns:p14="http://schemas.microsoft.com/office/powerpoint/2010/main" val="143866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xit" presetSubtype="3" fill="hold" grpId="0" nodeType="afterEffect">
                                  <p:stCondLst>
                                    <p:cond delay="1500"/>
                                  </p:stCondLst>
                                  <p:childTnLst>
                                    <p:anim calcmode="lin" valueType="num">
                                      <p:cBhvr additive="base">
                                        <p:cTn id="11" dur="1000"/>
                                        <p:tgtEl>
                                          <p:spTgt spid="13"/>
                                        </p:tgtEl>
                                        <p:attrNameLst>
                                          <p:attrName>ppt_x</p:attrName>
                                        </p:attrNameLst>
                                      </p:cBhvr>
                                      <p:tavLst>
                                        <p:tav tm="0">
                                          <p:val>
                                            <p:strVal val="ppt_x"/>
                                          </p:val>
                                        </p:tav>
                                        <p:tav tm="100000">
                                          <p:val>
                                            <p:strVal val="1+ppt_w/2"/>
                                          </p:val>
                                        </p:tav>
                                      </p:tavLst>
                                    </p:anim>
                                    <p:anim calcmode="lin" valueType="num">
                                      <p:cBhvr additive="base">
                                        <p:cTn id="12" dur="1000"/>
                                        <p:tgtEl>
                                          <p:spTgt spid="13"/>
                                        </p:tgtEl>
                                        <p:attrNameLst>
                                          <p:attrName>ppt_y</p:attrName>
                                        </p:attrNameLst>
                                      </p:cBhvr>
                                      <p:tavLst>
                                        <p:tav tm="0">
                                          <p:val>
                                            <p:strVal val="ppt_y"/>
                                          </p:val>
                                        </p:tav>
                                        <p:tav tm="100000">
                                          <p:val>
                                            <p:strVal val="0-ppt_h/2"/>
                                          </p:val>
                                        </p:tav>
                                      </p:tavLst>
                                    </p:anim>
                                    <p:set>
                                      <p:cBhvr>
                                        <p:cTn id="13" dur="1" fill="hold">
                                          <p:stCondLst>
                                            <p:cond delay="999"/>
                                          </p:stCondLst>
                                        </p:cTn>
                                        <p:tgtEl>
                                          <p:spTgt spid="13"/>
                                        </p:tgtEl>
                                        <p:attrNameLst>
                                          <p:attrName>style.visibility</p:attrName>
                                        </p:attrNameLst>
                                      </p:cBhvr>
                                      <p:to>
                                        <p:strVal val="hidden"/>
                                      </p:to>
                                    </p:set>
                                  </p:childTnLst>
                                </p:cTn>
                              </p:par>
                            </p:childTnLst>
                          </p:cTn>
                        </p:par>
                        <p:par>
                          <p:cTn id="14" fill="hold">
                            <p:stCondLst>
                              <p:cond delay="4000"/>
                            </p:stCondLst>
                            <p:childTnLst>
                              <p:par>
                                <p:cTn id="15" presetID="2" presetClass="entr" presetSubtype="9"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0-#ppt_w/2"/>
                                          </p:val>
                                        </p:tav>
                                        <p:tav tm="100000">
                                          <p:val>
                                            <p:strVal val="#ppt_x"/>
                                          </p:val>
                                        </p:tav>
                                      </p:tavLst>
                                    </p:anim>
                                    <p:anim calcmode="lin" valueType="num">
                                      <p:cBhvr additive="base">
                                        <p:cTn id="18" dur="1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935831" y="1052736"/>
            <a:ext cx="7315200" cy="5743111"/>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smtClean="0">
                <a:solidFill>
                  <a:srgbClr val="800000"/>
                </a:solidFill>
                <a:latin typeface="Times" panose="02020603050405020304" pitchFamily="18" charset="0"/>
                <a:cs typeface="Times New Roman" panose="02020603050405020304" pitchFamily="18" charset="0"/>
              </a:rPr>
              <a:t>Exhaustiveness:</a:t>
            </a:r>
            <a:endParaRPr lang="en-GB" altLang="fr-FR" b="1" dirty="0">
              <a:solidFill>
                <a:srgbClr val="800000"/>
              </a:solidFill>
              <a:latin typeface="Times" panose="02020603050405020304" pitchFamily="18" charset="0"/>
              <a:cs typeface="Times New Roman" panose="02020603050405020304" pitchFamily="18" charset="0"/>
            </a:endParaRPr>
          </a:p>
          <a:p>
            <a:pPr algn="just">
              <a:lnSpc>
                <a:spcPct val="90000"/>
              </a:lnSpc>
              <a:spcBef>
                <a:spcPct val="50000"/>
              </a:spcBef>
            </a:pPr>
            <a:r>
              <a:rPr lang="en-GB" altLang="fr-FR" b="1" dirty="0">
                <a:latin typeface="Times" panose="02020603050405020304" pitchFamily="18" charset="0"/>
                <a:cs typeface="Times New Roman" panose="02020603050405020304" pitchFamily="18" charset="0"/>
              </a:rPr>
              <a:t>Impossible to collect information about everything done all over the world …</a:t>
            </a:r>
          </a:p>
          <a:p>
            <a:pPr algn="just">
              <a:lnSpc>
                <a:spcPct val="90000"/>
              </a:lnSpc>
              <a:spcBef>
                <a:spcPct val="50000"/>
              </a:spcBef>
            </a:pPr>
            <a:r>
              <a:rPr lang="en-GB" altLang="fr-FR" b="1" dirty="0" smtClean="0">
                <a:latin typeface="Times" panose="02020603050405020304" pitchFamily="18" charset="0"/>
                <a:cs typeface="Times New Roman" panose="02020603050405020304" pitchFamily="18" charset="0"/>
              </a:rPr>
              <a:t>Main source of information: answers from the questionnaire sent to the </a:t>
            </a:r>
            <a:r>
              <a:rPr lang="en-GB" altLang="fr-FR" b="1" dirty="0">
                <a:latin typeface="Times" panose="02020603050405020304" pitchFamily="18" charset="0"/>
                <a:cs typeface="Times New Roman" panose="02020603050405020304" pitchFamily="18" charset="0"/>
              </a:rPr>
              <a:t>members of the </a:t>
            </a:r>
            <a:r>
              <a:rPr lang="en-GB" altLang="fr-FR" b="1" dirty="0" err="1">
                <a:latin typeface="Times" panose="02020603050405020304" pitchFamily="18" charset="0"/>
                <a:cs typeface="Times New Roman" panose="02020603050405020304" pitchFamily="18" charset="0"/>
              </a:rPr>
              <a:t>EDiLiC</a:t>
            </a:r>
            <a:r>
              <a:rPr lang="en-GB" altLang="fr-FR" b="1" dirty="0">
                <a:latin typeface="Times" panose="02020603050405020304" pitchFamily="18" charset="0"/>
                <a:cs typeface="Times New Roman" panose="02020603050405020304" pitchFamily="18" charset="0"/>
              </a:rPr>
              <a:t> International Committee </a:t>
            </a:r>
            <a:r>
              <a:rPr lang="en-GB" altLang="fr-FR" b="1" dirty="0" smtClean="0">
                <a:latin typeface="Times" panose="02020603050405020304" pitchFamily="18" charset="0"/>
                <a:cs typeface="Times New Roman" panose="02020603050405020304" pitchFamily="18" charset="0"/>
              </a:rPr>
              <a:t>and to some other people (answers </a:t>
            </a:r>
            <a:r>
              <a:rPr lang="en-GB" altLang="fr-FR" b="1" dirty="0">
                <a:latin typeface="Times" panose="02020603050405020304" pitchFamily="18" charset="0"/>
                <a:cs typeface="Times New Roman" panose="02020603050405020304" pitchFamily="18" charset="0"/>
              </a:rPr>
              <a:t>from 15 countries)</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Second source: </a:t>
            </a:r>
            <a:r>
              <a:rPr lang="en-US" altLang="fr-FR" b="1" dirty="0">
                <a:latin typeface="Times" panose="02020603050405020304" pitchFamily="18" charset="0"/>
                <a:cs typeface="Times New Roman" panose="02020603050405020304" pitchFamily="18" charset="0"/>
              </a:rPr>
              <a:t>i</a:t>
            </a:r>
            <a:r>
              <a:rPr lang="en-US" altLang="fr-FR" b="1" dirty="0" smtClean="0">
                <a:latin typeface="Times" panose="02020603050405020304" pitchFamily="18" charset="0"/>
                <a:cs typeface="Times New Roman" panose="02020603050405020304" pitchFamily="18" charset="0"/>
              </a:rPr>
              <a:t>nformation found in the abstracts sent by speakers of our 6th </a:t>
            </a:r>
            <a:r>
              <a:rPr lang="en-US" altLang="fr-FR" b="1" dirty="0" err="1" smtClean="0">
                <a:latin typeface="Times" panose="02020603050405020304" pitchFamily="18" charset="0"/>
                <a:cs typeface="Times New Roman" panose="02020603050405020304" pitchFamily="18" charset="0"/>
              </a:rPr>
              <a:t>EDiLiC</a:t>
            </a:r>
            <a:r>
              <a:rPr lang="en-US" altLang="fr-FR" b="1" dirty="0" smtClean="0">
                <a:latin typeface="Times" panose="02020603050405020304" pitchFamily="18" charset="0"/>
                <a:cs typeface="Times New Roman" panose="02020603050405020304" pitchFamily="18" charset="0"/>
              </a:rPr>
              <a:t> Conference…</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Third source (not systematically used): what we can learn from other publications.</a:t>
            </a:r>
            <a:endParaRPr lang="en-US"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(Other information will be given during this Conference… We </a:t>
            </a:r>
            <a:r>
              <a:rPr lang="en-US" altLang="fr-FR" b="1" dirty="0" smtClean="0">
                <a:latin typeface="Times" panose="02020603050405020304" pitchFamily="18" charset="0"/>
                <a:cs typeface="Times New Roman" panose="02020603050405020304" pitchFamily="18" charset="0"/>
              </a:rPr>
              <a:t>will </a:t>
            </a:r>
            <a:r>
              <a:rPr lang="en-US" altLang="fr-FR" b="1" dirty="0">
                <a:latin typeface="Times" panose="02020603050405020304" pitchFamily="18" charset="0"/>
                <a:cs typeface="Times New Roman" panose="02020603050405020304" pitchFamily="18" charset="0"/>
              </a:rPr>
              <a:t>discover it together…)</a:t>
            </a: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(Don’t hesitate to send </a:t>
            </a:r>
            <a:r>
              <a:rPr lang="en-US" altLang="fr-FR" b="1" dirty="0" smtClean="0">
                <a:latin typeface="Times" panose="02020603050405020304" pitchFamily="18" charset="0"/>
                <a:cs typeface="Times New Roman" panose="02020603050405020304" pitchFamily="18" charset="0"/>
              </a:rPr>
              <a:t>us any new information after </a:t>
            </a:r>
            <a:r>
              <a:rPr lang="en-US" altLang="fr-FR" b="1" dirty="0">
                <a:latin typeface="Times" panose="02020603050405020304" pitchFamily="18" charset="0"/>
                <a:cs typeface="Times New Roman" panose="02020603050405020304" pitchFamily="18" charset="0"/>
              </a:rPr>
              <a:t>the Conference !)</a:t>
            </a:r>
            <a:endParaRPr lang="en-GB" altLang="fr-FR" b="1" dirty="0">
              <a:latin typeface="Times" panose="02020603050405020304" pitchFamily="18" charset="0"/>
              <a:cs typeface="Times New Roman" panose="02020603050405020304" pitchFamily="18" charset="0"/>
            </a:endParaRPr>
          </a:p>
        </p:txBody>
      </p:sp>
      <p:sp>
        <p:nvSpPr>
          <p:cNvPr id="694275" name="Rectangle 3"/>
          <p:cNvSpPr>
            <a:spLocks noChangeArrowheads="1"/>
          </p:cNvSpPr>
          <p:nvPr/>
        </p:nvSpPr>
        <p:spPr bwMode="auto">
          <a:xfrm>
            <a:off x="935831" y="18864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200" b="1" i="1" dirty="0" err="1" smtClean="0">
                <a:solidFill>
                  <a:schemeClr val="tx1"/>
                </a:solidFill>
              </a:rPr>
              <a:t>Limits</a:t>
            </a:r>
            <a:endParaRPr lang="fr-FR" altLang="fr-FR" sz="3200" b="1" i="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7105" y="0"/>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7" name="Text Box 3"/>
          <p:cNvSpPr txBox="1">
            <a:spLocks noChangeArrowheads="1"/>
          </p:cNvSpPr>
          <p:nvPr/>
        </p:nvSpPr>
        <p:spPr bwMode="auto">
          <a:xfrm>
            <a:off x="20246" y="1916832"/>
            <a:ext cx="9117716" cy="1296144"/>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France: in-service teacher training online called “</a:t>
            </a:r>
            <a:r>
              <a:rPr lang="en-GB" altLang="fr-FR" b="1" dirty="0" err="1" smtClean="0">
                <a:cs typeface="Times New Roman" panose="02020603050405020304" pitchFamily="18" charset="0"/>
              </a:rPr>
              <a:t>M@gistère</a:t>
            </a:r>
            <a:r>
              <a:rPr lang="en-GB" altLang="fr-FR" b="1" dirty="0" smtClean="0">
                <a:cs typeface="Times New Roman" panose="02020603050405020304" pitchFamily="18" charset="0"/>
              </a:rPr>
              <a:t>”. Six courses dealing with inclusive education / </a:t>
            </a:r>
            <a:r>
              <a:rPr lang="en-GB" altLang="fr-FR" b="1" dirty="0" err="1" smtClean="0">
                <a:cs typeface="Times New Roman" panose="02020603050405020304" pitchFamily="18" charset="0"/>
              </a:rPr>
              <a:t>plurilingualism</a:t>
            </a:r>
            <a:r>
              <a:rPr lang="en-GB" altLang="fr-FR" b="1" dirty="0" smtClean="0">
                <a:cs typeface="Times New Roman" panose="02020603050405020304" pitchFamily="18" charset="0"/>
              </a:rPr>
              <a:t>  have been elaborated by regional teams. Increasing number of regional on-site training opportunities involving </a:t>
            </a:r>
            <a:r>
              <a:rPr lang="en-GB" altLang="fr-FR" b="1" dirty="0" err="1" smtClean="0">
                <a:cs typeface="Times New Roman" panose="02020603050405020304" pitchFamily="18" charset="0"/>
              </a:rPr>
              <a:t>EtL</a:t>
            </a:r>
            <a:r>
              <a:rPr lang="en-GB" altLang="fr-FR" b="1" dirty="0" smtClean="0">
                <a:cs typeface="Times New Roman" panose="02020603050405020304" pitchFamily="18" charset="0"/>
              </a:rPr>
              <a:t>.   </a:t>
            </a:r>
          </a:p>
        </p:txBody>
      </p:sp>
      <p:sp>
        <p:nvSpPr>
          <p:cNvPr id="8" name="Text Box 3"/>
          <p:cNvSpPr txBox="1">
            <a:spLocks noChangeArrowheads="1"/>
          </p:cNvSpPr>
          <p:nvPr/>
        </p:nvSpPr>
        <p:spPr bwMode="auto">
          <a:xfrm>
            <a:off x="34117" y="3429000"/>
            <a:ext cx="9117716" cy="1296144"/>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Luxembourg: in-service training, various topics like “sacs </a:t>
            </a:r>
            <a:r>
              <a:rPr lang="en-GB" altLang="fr-FR" b="1" dirty="0" err="1" smtClean="0">
                <a:cs typeface="Times New Roman" panose="02020603050405020304" pitchFamily="18" charset="0"/>
              </a:rPr>
              <a:t>d’histoires</a:t>
            </a:r>
            <a:r>
              <a:rPr lang="en-GB" altLang="fr-FR" b="1" dirty="0" smtClean="0">
                <a:cs typeface="Times New Roman" panose="02020603050405020304" pitchFamily="18" charset="0"/>
              </a:rPr>
              <a:t>” (“stories bag”), family languages, “voyage au pays des </a:t>
            </a:r>
            <a:r>
              <a:rPr lang="en-GB" altLang="fr-FR" b="1" dirty="0" err="1" smtClean="0">
                <a:cs typeface="Times New Roman" panose="02020603050405020304" pitchFamily="18" charset="0"/>
              </a:rPr>
              <a:t>langues</a:t>
            </a:r>
            <a:r>
              <a:rPr lang="en-GB" altLang="fr-FR" b="1" dirty="0" smtClean="0">
                <a:cs typeface="Times New Roman" panose="02020603050405020304" pitchFamily="18" charset="0"/>
              </a:rPr>
              <a:t>” (“A trip through the country of languages”), “my multilingual village”.   </a:t>
            </a:r>
          </a:p>
        </p:txBody>
      </p:sp>
      <p:sp>
        <p:nvSpPr>
          <p:cNvPr id="9" name="Text Box 3"/>
          <p:cNvSpPr txBox="1">
            <a:spLocks noChangeArrowheads="1"/>
          </p:cNvSpPr>
          <p:nvPr/>
        </p:nvSpPr>
        <p:spPr bwMode="auto">
          <a:xfrm>
            <a:off x="-1960" y="4941168"/>
            <a:ext cx="9117716" cy="100811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gn="just">
              <a:lnSpc>
                <a:spcPct val="80000"/>
              </a:lnSpc>
              <a:spcBef>
                <a:spcPct val="10000"/>
              </a:spcBef>
            </a:pPr>
            <a:r>
              <a:rPr lang="en-GB" altLang="fr-FR" b="1" dirty="0" smtClean="0">
                <a:cs typeface="Times New Roman" panose="02020603050405020304" pitchFamily="18" charset="0"/>
              </a:rPr>
              <a:t>Galicia (Spain): one credit about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 initial </a:t>
            </a:r>
            <a:r>
              <a:rPr lang="en-GB" altLang="fr-FR" b="1" dirty="0">
                <a:cs typeface="Times New Roman" panose="02020603050405020304" pitchFamily="18" charset="0"/>
              </a:rPr>
              <a:t>training </a:t>
            </a:r>
            <a:r>
              <a:rPr lang="en-GB" altLang="fr-FR" b="1" dirty="0" smtClean="0">
                <a:cs typeface="Times New Roman" panose="02020603050405020304" pitchFamily="18" charset="0"/>
              </a:rPr>
              <a:t>of kindergarten teachers.  Students elaborate  teaching materials with a great variety of languages.</a:t>
            </a:r>
          </a:p>
        </p:txBody>
      </p:sp>
    </p:spTree>
    <p:extLst>
      <p:ext uri="{BB962C8B-B14F-4D97-AF65-F5344CB8AC3E}">
        <p14:creationId xmlns:p14="http://schemas.microsoft.com/office/powerpoint/2010/main" val="7962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2" name="ZoneTexte 11"/>
          <p:cNvSpPr txBox="1"/>
          <p:nvPr/>
        </p:nvSpPr>
        <p:spPr>
          <a:xfrm>
            <a:off x="7105" y="-27384"/>
            <a:ext cx="9144000" cy="90872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a:t>Initiative of </a:t>
            </a:r>
            <a:r>
              <a:rPr lang="fr-FR" sz="3200" b="1" dirty="0" err="1"/>
              <a:t>educational</a:t>
            </a:r>
            <a:r>
              <a:rPr lang="fr-FR" sz="3200" b="1" dirty="0"/>
              <a:t> </a:t>
            </a:r>
            <a:r>
              <a:rPr lang="fr-FR" sz="3200" b="1" dirty="0" err="1"/>
              <a:t>authorities</a:t>
            </a:r>
            <a:r>
              <a:rPr lang="fr-FR" sz="3200" b="1" dirty="0"/>
              <a:t> </a:t>
            </a:r>
            <a:r>
              <a:rPr lang="fr-FR" sz="3200" b="1" dirty="0" smtClean="0"/>
              <a:t/>
            </a:r>
            <a:br>
              <a:rPr lang="fr-FR" sz="3200" b="1" dirty="0" smtClean="0"/>
            </a:br>
            <a:r>
              <a:rPr lang="fr-FR" sz="3200" b="1" dirty="0" smtClean="0"/>
              <a:t>(</a:t>
            </a:r>
            <a:r>
              <a:rPr lang="fr-FR" sz="3200" b="1" dirty="0"/>
              <a:t>national, </a:t>
            </a:r>
            <a:r>
              <a:rPr lang="fr-FR" sz="3200" b="1" dirty="0" err="1"/>
              <a:t>regional</a:t>
            </a:r>
            <a:r>
              <a:rPr lang="fr-FR" sz="3200" b="1" dirty="0"/>
              <a:t>, local)</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9" name="Text Box 3"/>
          <p:cNvSpPr txBox="1">
            <a:spLocks noChangeArrowheads="1"/>
          </p:cNvSpPr>
          <p:nvPr/>
        </p:nvSpPr>
        <p:spPr bwMode="auto">
          <a:xfrm>
            <a:off x="20247" y="1916832"/>
            <a:ext cx="9117716" cy="46805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Let us start with a surprise (at least, for us). We have to be aware that at this stage of the development of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initiatives exist that we may discover by accident. This was the case when Brigitte Gerber held an ECML Workshop in Dutch-speaking Belgium in April (Project </a:t>
            </a:r>
            <a:r>
              <a:rPr lang="en-GB" altLang="fr-FR" b="1" i="1" dirty="0" smtClean="0">
                <a:cs typeface="Times New Roman" panose="02020603050405020304" pitchFamily="18" charset="0"/>
              </a:rPr>
              <a:t>Multilingual classes</a:t>
            </a:r>
            <a:r>
              <a:rPr lang="en-GB" altLang="fr-FR" b="1" dirty="0" smtClean="0">
                <a:cs typeface="Times New Roman" panose="02020603050405020304" pitchFamily="18" charset="0"/>
              </a:rPr>
              <a:t>). She met representatives of two academic projects that share some common features with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a:t>
            </a:r>
            <a:r>
              <a:rPr lang="en-GB" altLang="fr-FR" b="1" dirty="0" smtClean="0">
                <a:cs typeface="Times New Roman" panose="02020603050405020304" pitchFamily="18" charset="0"/>
                <a:hlinkClick r:id="rId3"/>
              </a:rPr>
              <a:t>http</a:t>
            </a:r>
            <a:r>
              <a:rPr lang="en-GB" altLang="fr-FR" b="1" dirty="0">
                <a:cs typeface="Times New Roman" panose="02020603050405020304" pitchFamily="18" charset="0"/>
                <a:hlinkClick r:id="rId3"/>
              </a:rPr>
              <a:t>://</a:t>
            </a:r>
            <a:r>
              <a:rPr lang="en-GB" altLang="fr-FR" b="1" dirty="0" smtClean="0">
                <a:cs typeface="Times New Roman" panose="02020603050405020304" pitchFamily="18" charset="0"/>
                <a:hlinkClick r:id="rId3"/>
              </a:rPr>
              <a:t>www.metrotaal.be</a:t>
            </a:r>
            <a:r>
              <a:rPr lang="en-GB" altLang="fr-FR" b="1" dirty="0" smtClean="0">
                <a:cs typeface="Times New Roman" panose="02020603050405020304" pitchFamily="18" charset="0"/>
              </a:rPr>
              <a:t>  / </a:t>
            </a:r>
            <a:r>
              <a:rPr lang="en-GB" altLang="fr-FR" b="1" dirty="0" smtClean="0">
                <a:cs typeface="Times New Roman" panose="02020603050405020304" pitchFamily="18" charset="0"/>
                <a:hlinkClick r:id="rId4"/>
              </a:rPr>
              <a:t>http</a:t>
            </a:r>
            <a:r>
              <a:rPr lang="en-GB" altLang="fr-FR" b="1" dirty="0">
                <a:cs typeface="Times New Roman" panose="02020603050405020304" pitchFamily="18" charset="0"/>
                <a:hlinkClick r:id="rId4"/>
              </a:rPr>
              <a:t>://</a:t>
            </a:r>
            <a:r>
              <a:rPr lang="en-GB" altLang="fr-FR" b="1" dirty="0" smtClean="0">
                <a:cs typeface="Times New Roman" panose="02020603050405020304" pitchFamily="18" charset="0"/>
                <a:hlinkClick r:id="rId4"/>
              </a:rPr>
              <a:t>www.cteno.be/index.php?idWs=15</a:t>
            </a:r>
            <a:r>
              <a:rPr lang="en-GB" altLang="fr-FR" b="1" dirty="0" smtClean="0">
                <a:cs typeface="Times New Roman" panose="02020603050405020304" pitchFamily="18" charset="0"/>
              </a:rPr>
              <a:t> ) </a:t>
            </a:r>
          </a:p>
          <a:p>
            <a:pPr marL="0" algn="just">
              <a:lnSpc>
                <a:spcPct val="80000"/>
              </a:lnSpc>
              <a:spcBef>
                <a:spcPct val="10000"/>
              </a:spcBef>
            </a:pPr>
            <a:r>
              <a:rPr lang="en-GB" altLang="fr-FR" b="1" dirty="0" smtClean="0">
                <a:cs typeface="Times New Roman" panose="02020603050405020304" pitchFamily="18" charset="0"/>
              </a:rPr>
              <a:t>This is particularly true </a:t>
            </a:r>
            <a:r>
              <a:rPr lang="en-GB" altLang="fr-FR" b="1" dirty="0">
                <a:cs typeface="Times New Roman" panose="02020603050405020304" pitchFamily="18" charset="0"/>
              </a:rPr>
              <a:t>for the first </a:t>
            </a:r>
            <a:r>
              <a:rPr lang="en-GB" altLang="fr-FR" b="1" dirty="0" smtClean="0">
                <a:cs typeface="Times New Roman" panose="02020603050405020304" pitchFamily="18" charset="0"/>
              </a:rPr>
              <a:t>one, </a:t>
            </a:r>
            <a:r>
              <a:rPr lang="en-GB" altLang="fr-FR" b="1" i="1" dirty="0" err="1" smtClean="0">
                <a:cs typeface="Times New Roman" panose="02020603050405020304" pitchFamily="18" charset="0"/>
              </a:rPr>
              <a:t>metrotaal</a:t>
            </a:r>
            <a:r>
              <a:rPr lang="en-GB" altLang="fr-FR" b="1" i="1" dirty="0" smtClean="0">
                <a:cs typeface="Times New Roman" panose="02020603050405020304" pitchFamily="18" charset="0"/>
              </a:rPr>
              <a:t> / </a:t>
            </a:r>
            <a:r>
              <a:rPr lang="en-GB" altLang="fr-FR" b="1" i="1" dirty="0" err="1" smtClean="0">
                <a:cs typeface="Times New Roman" panose="02020603050405020304" pitchFamily="18" charset="0"/>
              </a:rPr>
              <a:t>validiv</a:t>
            </a:r>
            <a:r>
              <a:rPr lang="en-GB" altLang="fr-FR" b="1" i="1" dirty="0" smtClean="0">
                <a:cs typeface="Times New Roman" panose="02020603050405020304" pitchFamily="18" charset="0"/>
              </a:rPr>
              <a:t>  </a:t>
            </a:r>
            <a:r>
              <a:rPr lang="en-GB" altLang="fr-FR" b="1" dirty="0">
                <a:cs typeface="Times New Roman" panose="02020603050405020304" pitchFamily="18" charset="0"/>
              </a:rPr>
              <a:t>(</a:t>
            </a:r>
            <a:r>
              <a:rPr lang="en-GB" altLang="fr-FR" b="1" dirty="0" err="1">
                <a:cs typeface="Times New Roman" panose="02020603050405020304" pitchFamily="18" charset="0"/>
              </a:rPr>
              <a:t>Universiteit</a:t>
            </a:r>
            <a:r>
              <a:rPr lang="en-GB" altLang="fr-FR" b="1" dirty="0">
                <a:cs typeface="Times New Roman" panose="02020603050405020304" pitchFamily="18" charset="0"/>
              </a:rPr>
              <a:t> Gent, KU Leuven, </a:t>
            </a:r>
            <a:r>
              <a:rPr lang="en-GB" altLang="fr-FR" b="1" dirty="0" err="1">
                <a:cs typeface="Times New Roman" panose="02020603050405020304" pitchFamily="18" charset="0"/>
              </a:rPr>
              <a:t>Vrije</a:t>
            </a:r>
            <a:r>
              <a:rPr lang="en-GB" altLang="fr-FR" b="1" dirty="0">
                <a:cs typeface="Times New Roman" panose="02020603050405020304" pitchFamily="18" charset="0"/>
              </a:rPr>
              <a:t> </a:t>
            </a:r>
            <a:r>
              <a:rPr lang="en-GB" altLang="fr-FR" b="1" dirty="0" err="1">
                <a:cs typeface="Times New Roman" panose="02020603050405020304" pitchFamily="18" charset="0"/>
              </a:rPr>
              <a:t>Universiteit</a:t>
            </a:r>
            <a:r>
              <a:rPr lang="en-GB" altLang="fr-FR" b="1" dirty="0">
                <a:cs typeface="Times New Roman" panose="02020603050405020304" pitchFamily="18" charset="0"/>
              </a:rPr>
              <a:t> </a:t>
            </a:r>
            <a:r>
              <a:rPr lang="en-GB" altLang="fr-FR" b="1" dirty="0" smtClean="0">
                <a:cs typeface="Times New Roman" panose="02020603050405020304" pitchFamily="18" charset="0"/>
              </a:rPr>
              <a:t>Brussel).</a:t>
            </a:r>
          </a:p>
          <a:p>
            <a:pPr marL="0" algn="just">
              <a:lnSpc>
                <a:spcPct val="80000"/>
              </a:lnSpc>
              <a:spcBef>
                <a:spcPct val="10000"/>
              </a:spcBef>
            </a:pPr>
            <a:r>
              <a:rPr lang="en-GB" altLang="fr-FR" b="1" dirty="0" smtClean="0">
                <a:cs typeface="Times New Roman" panose="02020603050405020304" pitchFamily="18" charset="0"/>
              </a:rPr>
              <a:t>“</a:t>
            </a:r>
            <a:r>
              <a:rPr lang="en-US" altLang="fr-FR" b="1" dirty="0" err="1">
                <a:cs typeface="Times New Roman" panose="02020603050405020304" pitchFamily="18" charset="0"/>
              </a:rPr>
              <a:t>Validiv</a:t>
            </a:r>
            <a:r>
              <a:rPr lang="en-US" altLang="fr-FR" b="1" dirty="0">
                <a:cs typeface="Times New Roman" panose="02020603050405020304" pitchFamily="18" charset="0"/>
              </a:rPr>
              <a:t> </a:t>
            </a:r>
            <a:r>
              <a:rPr lang="en-US" altLang="fr-FR" b="1" dirty="0" err="1">
                <a:cs typeface="Times New Roman" panose="02020603050405020304" pitchFamily="18" charset="0"/>
              </a:rPr>
              <a:t>staat</a:t>
            </a:r>
            <a:r>
              <a:rPr lang="en-US" altLang="fr-FR" b="1" dirty="0">
                <a:cs typeface="Times New Roman" panose="02020603050405020304" pitchFamily="18" charset="0"/>
              </a:rPr>
              <a:t> </a:t>
            </a:r>
            <a:r>
              <a:rPr lang="en-US" altLang="fr-FR" b="1" dirty="0" err="1">
                <a:cs typeface="Times New Roman" panose="02020603050405020304" pitchFamily="18" charset="0"/>
              </a:rPr>
              <a:t>voor</a:t>
            </a:r>
            <a:r>
              <a:rPr lang="en-US" altLang="fr-FR" b="1" dirty="0">
                <a:cs typeface="Times New Roman" panose="02020603050405020304" pitchFamily="18" charset="0"/>
              </a:rPr>
              <a:t> </a:t>
            </a:r>
            <a:r>
              <a:rPr lang="en-US" altLang="fr-FR" b="1" i="1" dirty="0" err="1">
                <a:cs typeface="Times New Roman" panose="02020603050405020304" pitchFamily="18" charset="0"/>
              </a:rPr>
              <a:t>Valorising</a:t>
            </a:r>
            <a:r>
              <a:rPr lang="en-US" altLang="fr-FR" b="1" i="1" dirty="0">
                <a:cs typeface="Times New Roman" panose="02020603050405020304" pitchFamily="18" charset="0"/>
              </a:rPr>
              <a:t> Linguistic Diversity in Multiple Contexts of Primary </a:t>
            </a:r>
            <a:r>
              <a:rPr lang="en-US" altLang="fr-FR" b="1" i="1" dirty="0" smtClean="0">
                <a:cs typeface="Times New Roman" panose="02020603050405020304" pitchFamily="18" charset="0"/>
              </a:rPr>
              <a:t>Education</a:t>
            </a:r>
            <a:r>
              <a:rPr lang="en-US" altLang="fr-FR" b="1" dirty="0" smtClean="0">
                <a:cs typeface="Times New Roman" panose="02020603050405020304" pitchFamily="18" charset="0"/>
              </a:rPr>
              <a:t>”</a:t>
            </a:r>
            <a:r>
              <a:rPr lang="en-GB" altLang="fr-FR" b="1" dirty="0" smtClean="0">
                <a:cs typeface="Times New Roman" panose="02020603050405020304" pitchFamily="18" charset="0"/>
              </a:rPr>
              <a:t>. The project aims at fostering “</a:t>
            </a:r>
            <a:r>
              <a:rPr lang="nl-NL" altLang="fr-FR" b="1" i="1" dirty="0">
                <a:cs typeface="Times New Roman" panose="02020603050405020304" pitchFamily="18" charset="0"/>
              </a:rPr>
              <a:t>aan positief omgaan met </a:t>
            </a:r>
            <a:r>
              <a:rPr lang="nl-NL" altLang="fr-FR" b="1" i="1" dirty="0" smtClean="0">
                <a:cs typeface="Times New Roman" panose="02020603050405020304" pitchFamily="18" charset="0"/>
              </a:rPr>
              <a:t>talendiversiteit</a:t>
            </a:r>
            <a:r>
              <a:rPr lang="nl-NL" altLang="fr-FR" b="1" dirty="0" smtClean="0">
                <a:cs typeface="Times New Roman" panose="02020603050405020304" pitchFamily="18" charset="0"/>
              </a:rPr>
              <a:t>” (managing </a:t>
            </a:r>
            <a:r>
              <a:rPr lang="nl-NL" altLang="fr-FR" b="1" dirty="0" err="1" smtClean="0">
                <a:cs typeface="Times New Roman" panose="02020603050405020304" pitchFamily="18" charset="0"/>
              </a:rPr>
              <a:t>language</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diversity</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positively</a:t>
            </a:r>
            <a:r>
              <a:rPr lang="nl-NL" altLang="fr-FR" b="1" dirty="0" smtClean="0">
                <a:cs typeface="Times New Roman" panose="02020603050405020304" pitchFamily="18" charset="0"/>
              </a:rPr>
              <a:t>”). The project is </a:t>
            </a:r>
            <a:r>
              <a:rPr lang="nl-NL" altLang="fr-FR" b="1" dirty="0" err="1" smtClean="0">
                <a:cs typeface="Times New Roman" panose="02020603050405020304" pitchFamily="18" charset="0"/>
              </a:rPr>
              <a:t>not</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only</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dealing</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with</a:t>
            </a:r>
            <a:r>
              <a:rPr lang="nl-NL" altLang="fr-FR" b="1" dirty="0" smtClean="0">
                <a:cs typeface="Times New Roman" panose="02020603050405020304" pitchFamily="18" charset="0"/>
              </a:rPr>
              <a:t> teacher training (</a:t>
            </a:r>
            <a:r>
              <a:rPr lang="nl-NL" altLang="fr-FR" b="1" dirty="0" err="1" smtClean="0">
                <a:cs typeface="Times New Roman" panose="02020603050405020304" pitchFamily="18" charset="0"/>
              </a:rPr>
              <a:t>also</a:t>
            </a:r>
            <a:r>
              <a:rPr lang="nl-NL" altLang="fr-FR" b="1" dirty="0" smtClean="0">
                <a:cs typeface="Times New Roman" panose="02020603050405020304" pitchFamily="18" charset="0"/>
              </a:rPr>
              <a:t> online), but </a:t>
            </a:r>
            <a:r>
              <a:rPr lang="nl-NL" altLang="fr-FR" b="1" dirty="0" err="1" smtClean="0">
                <a:cs typeface="Times New Roman" panose="02020603050405020304" pitchFamily="18" charset="0"/>
              </a:rPr>
              <a:t>also</a:t>
            </a:r>
            <a:r>
              <a:rPr lang="nl-NL" altLang="fr-FR" b="1" dirty="0" smtClean="0">
                <a:cs typeface="Times New Roman" panose="02020603050405020304" pitchFamily="18" charset="0"/>
              </a:rPr>
              <a:t> research </a:t>
            </a:r>
            <a:r>
              <a:rPr lang="nl-NL" altLang="fr-FR" b="1" dirty="0" err="1" smtClean="0">
                <a:cs typeface="Times New Roman" panose="02020603050405020304" pitchFamily="18" charset="0"/>
              </a:rPr>
              <a:t>and</a:t>
            </a:r>
            <a:r>
              <a:rPr lang="nl-NL" altLang="fr-FR" b="1" dirty="0" smtClean="0">
                <a:cs typeface="Times New Roman" panose="02020603050405020304" pitchFamily="18" charset="0"/>
              </a:rPr>
              <a:t> </a:t>
            </a:r>
            <a:r>
              <a:rPr lang="nl-NL" altLang="fr-FR" b="1" dirty="0" err="1" smtClean="0">
                <a:cs typeface="Times New Roman" panose="02020603050405020304" pitchFamily="18" charset="0"/>
              </a:rPr>
              <a:t>production</a:t>
            </a:r>
            <a:r>
              <a:rPr lang="nl-NL" altLang="fr-FR" b="1" dirty="0" smtClean="0">
                <a:cs typeface="Times New Roman" panose="02020603050405020304" pitchFamily="18" charset="0"/>
              </a:rPr>
              <a:t> of teaching </a:t>
            </a:r>
            <a:r>
              <a:rPr lang="nl-NL" altLang="fr-FR" b="1" dirty="0" err="1" smtClean="0">
                <a:cs typeface="Times New Roman" panose="02020603050405020304" pitchFamily="18" charset="0"/>
              </a:rPr>
              <a:t>materials</a:t>
            </a:r>
            <a:r>
              <a:rPr lang="nl-NL"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4183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9" fill="hold" grpId="0" nodeType="afterEffect">
                                  <p:stCondLst>
                                    <p:cond delay="500"/>
                                  </p:stCondLst>
                                  <p:childTnLst>
                                    <p:anim calcmode="lin" valueType="num">
                                      <p:cBhvr additive="base">
                                        <p:cTn id="6" dur="1500"/>
                                        <p:tgtEl>
                                          <p:spTgt spid="12"/>
                                        </p:tgtEl>
                                        <p:attrNameLst>
                                          <p:attrName>ppt_x</p:attrName>
                                        </p:attrNameLst>
                                      </p:cBhvr>
                                      <p:tavLst>
                                        <p:tav tm="0">
                                          <p:val>
                                            <p:strVal val="ppt_x"/>
                                          </p:val>
                                        </p:tav>
                                        <p:tav tm="100000">
                                          <p:val>
                                            <p:strVal val="0-ppt_w/2"/>
                                          </p:val>
                                        </p:tav>
                                      </p:tavLst>
                                    </p:anim>
                                    <p:anim calcmode="lin" valueType="num">
                                      <p:cBhvr additive="base">
                                        <p:cTn id="7" dur="1500"/>
                                        <p:tgtEl>
                                          <p:spTgt spid="12"/>
                                        </p:tgtEl>
                                        <p:attrNameLst>
                                          <p:attrName>ppt_y</p:attrName>
                                        </p:attrNameLst>
                                      </p:cBhvr>
                                      <p:tavLst>
                                        <p:tav tm="0">
                                          <p:val>
                                            <p:strVal val="ppt_y"/>
                                          </p:val>
                                        </p:tav>
                                        <p:tav tm="100000">
                                          <p:val>
                                            <p:strVal val="0-ppt_h/2"/>
                                          </p:val>
                                        </p:tav>
                                      </p:tavLst>
                                    </p:anim>
                                    <p:set>
                                      <p:cBhvr>
                                        <p:cTn id="8" dur="1" fill="hold">
                                          <p:stCondLst>
                                            <p:cond delay="1499"/>
                                          </p:stCondLst>
                                        </p:cTn>
                                        <p:tgtEl>
                                          <p:spTgt spid="12"/>
                                        </p:tgtEl>
                                        <p:attrNameLst>
                                          <p:attrName>style.visibility</p:attrName>
                                        </p:attrNameLst>
                                      </p:cBhvr>
                                      <p:to>
                                        <p:strVal val="hidden"/>
                                      </p:to>
                                    </p:set>
                                  </p:childTnLst>
                                </p:cTn>
                              </p:par>
                            </p:childTnLst>
                          </p:cTn>
                        </p:par>
                        <p:par>
                          <p:cTn id="9" fill="hold">
                            <p:stCondLst>
                              <p:cond delay="2000"/>
                            </p:stCondLst>
                            <p:childTnLst>
                              <p:par>
                                <p:cTn id="10" presetID="2" presetClass="entr" presetSubtype="3" fill="hold" grpId="0" nodeType="afterEffect">
                                  <p:stCondLst>
                                    <p:cond delay="50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0" name="Text Box 3"/>
          <p:cNvSpPr txBox="1">
            <a:spLocks noChangeArrowheads="1"/>
          </p:cNvSpPr>
          <p:nvPr/>
        </p:nvSpPr>
        <p:spPr bwMode="auto">
          <a:xfrm>
            <a:off x="20247" y="1700808"/>
            <a:ext cx="9117716" cy="10801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There is an high number of higher education institutions offering teacher education activities involving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in many countries. Some examples:</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5" name="Text Box 3"/>
          <p:cNvSpPr txBox="1">
            <a:spLocks noChangeArrowheads="1"/>
          </p:cNvSpPr>
          <p:nvPr/>
        </p:nvSpPr>
        <p:spPr bwMode="auto">
          <a:xfrm>
            <a:off x="34456" y="2924944"/>
            <a:ext cx="9117716" cy="1584176"/>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Canada: in Vancouver (SFU, some contents in various units); University of Montreal, Faculty of Education   (introduction of new courses since 2014, at different levels); University of Toronto from 2017 on (</a:t>
            </a:r>
            <a:r>
              <a:rPr lang="en-GB" altLang="fr-FR" b="1" dirty="0" err="1" smtClean="0">
                <a:cs typeface="Times New Roman" panose="02020603050405020304" pitchFamily="18" charset="0"/>
              </a:rPr>
              <a:t>plurilingual</a:t>
            </a:r>
            <a:r>
              <a:rPr lang="en-GB" altLang="fr-FR" b="1" dirty="0" smtClean="0">
                <a:cs typeface="Times New Roman" panose="02020603050405020304" pitchFamily="18" charset="0"/>
              </a:rPr>
              <a:t> approaches and theatre, introducing a </a:t>
            </a:r>
            <a:r>
              <a:rPr lang="en-GB" altLang="fr-FR" b="1" dirty="0" err="1" smtClean="0">
                <a:cs typeface="Times New Roman" panose="02020603050405020304" pitchFamily="18" charset="0"/>
              </a:rPr>
              <a:t>plurilingual</a:t>
            </a:r>
            <a:r>
              <a:rPr lang="en-GB" altLang="fr-FR" b="1" dirty="0" smtClean="0">
                <a:cs typeface="Times New Roman" panose="02020603050405020304" pitchFamily="18" charset="0"/>
              </a:rPr>
              <a:t> perspective in grammar teaching)</a:t>
            </a:r>
          </a:p>
        </p:txBody>
      </p:sp>
      <p:sp>
        <p:nvSpPr>
          <p:cNvPr id="6" name="Text Box 3"/>
          <p:cNvSpPr txBox="1">
            <a:spLocks noChangeArrowheads="1"/>
          </p:cNvSpPr>
          <p:nvPr/>
        </p:nvSpPr>
        <p:spPr bwMode="auto">
          <a:xfrm>
            <a:off x="35496" y="4653136"/>
            <a:ext cx="9117716" cy="129614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Portugal (</a:t>
            </a:r>
            <a:r>
              <a:rPr lang="en-GB" altLang="fr-FR" b="1" dirty="0" err="1" smtClean="0">
                <a:cs typeface="Times New Roman" panose="02020603050405020304" pitchFamily="18" charset="0"/>
              </a:rPr>
              <a:t>Aveiro</a:t>
            </a:r>
            <a:r>
              <a:rPr lang="en-GB" altLang="fr-FR" b="1" dirty="0" smtClean="0">
                <a:cs typeface="Times New Roman" panose="02020603050405020304" pitchFamily="18" charset="0"/>
              </a:rPr>
              <a:t>): curricular units at bachelor and masters level, </a:t>
            </a:r>
            <a:r>
              <a:rPr lang="en-GB" altLang="fr-FR" b="1" dirty="0">
                <a:cs typeface="Times New Roman" panose="02020603050405020304" pitchFamily="18" charset="0"/>
              </a:rPr>
              <a:t>research seminar (</a:t>
            </a:r>
            <a:r>
              <a:rPr lang="en-GB" altLang="fr-FR" b="1" dirty="0" err="1">
                <a:cs typeface="Times New Roman" panose="02020603050405020304" pitchFamily="18" charset="0"/>
              </a:rPr>
              <a:t>Educação</a:t>
            </a:r>
            <a:r>
              <a:rPr lang="en-GB" altLang="fr-FR" b="1" dirty="0">
                <a:cs typeface="Times New Roman" panose="02020603050405020304" pitchFamily="18" charset="0"/>
              </a:rPr>
              <a:t> </a:t>
            </a:r>
            <a:r>
              <a:rPr lang="en-GB" altLang="fr-FR" b="1" dirty="0" err="1">
                <a:cs typeface="Times New Roman" panose="02020603050405020304" pitchFamily="18" charset="0"/>
              </a:rPr>
              <a:t>plurilingue</a:t>
            </a:r>
            <a:r>
              <a:rPr lang="en-GB" altLang="fr-FR" b="1" dirty="0">
                <a:cs typeface="Times New Roman" panose="02020603050405020304" pitchFamily="18" charset="0"/>
              </a:rPr>
              <a:t> e intercultural / </a:t>
            </a:r>
            <a:r>
              <a:rPr lang="en-GB" altLang="fr-FR" b="1" dirty="0" err="1">
                <a:cs typeface="Times New Roman" panose="02020603050405020304" pitchFamily="18" charset="0"/>
              </a:rPr>
              <a:t>Pluralidade</a:t>
            </a:r>
            <a:r>
              <a:rPr lang="en-GB" altLang="fr-FR" b="1" dirty="0">
                <a:cs typeface="Times New Roman" panose="02020603050405020304" pitchFamily="18" charset="0"/>
              </a:rPr>
              <a:t> </a:t>
            </a:r>
            <a:r>
              <a:rPr lang="en-GB" altLang="fr-FR" b="1" dirty="0" err="1">
                <a:cs typeface="Times New Roman" panose="02020603050405020304" pitchFamily="18" charset="0"/>
              </a:rPr>
              <a:t>linguística</a:t>
            </a:r>
            <a:r>
              <a:rPr lang="en-GB" altLang="fr-FR" b="1" dirty="0">
                <a:cs typeface="Times New Roman" panose="02020603050405020304" pitchFamily="18" charset="0"/>
              </a:rPr>
              <a:t> e </a:t>
            </a:r>
            <a:r>
              <a:rPr lang="en-GB" altLang="fr-FR" b="1" dirty="0" err="1" smtClean="0">
                <a:cs typeface="Times New Roman" panose="02020603050405020304" pitchFamily="18" charset="0"/>
              </a:rPr>
              <a:t>educação</a:t>
            </a:r>
            <a:r>
              <a:rPr lang="en-GB" altLang="fr-FR" b="1" dirty="0" smtClean="0">
                <a:cs typeface="Times New Roman" panose="02020603050405020304" pitchFamily="18" charset="0"/>
              </a:rPr>
              <a:t>, </a:t>
            </a:r>
            <a:r>
              <a:rPr lang="pt-BR" altLang="fr-FR" b="1" dirty="0">
                <a:cs typeface="Times New Roman" panose="02020603050405020304" pitchFamily="18" charset="0"/>
              </a:rPr>
              <a:t>Diversidade linguística e cultural e desenvolvimento da comunicação e </a:t>
            </a:r>
            <a:r>
              <a:rPr lang="pt-BR" altLang="fr-FR" b="1" dirty="0" smtClean="0">
                <a:cs typeface="Times New Roman" panose="02020603050405020304" pitchFamily="18" charset="0"/>
              </a:rPr>
              <a:t>expressão</a:t>
            </a:r>
            <a:endParaRPr lang="pt-BR" altLang="fr-FR" b="1" dirty="0">
              <a:cs typeface="Times New Roman" panose="02020603050405020304" pitchFamily="18" charset="0"/>
            </a:endParaRPr>
          </a:p>
          <a:p>
            <a:pPr marL="0">
              <a:lnSpc>
                <a:spcPct val="80000"/>
              </a:lnSpc>
              <a:spcBef>
                <a:spcPct val="10000"/>
              </a:spcBef>
            </a:pPr>
            <a:r>
              <a:rPr lang="pt-BR" altLang="fr-FR" b="1" dirty="0">
                <a:cs typeface="Times New Roman" panose="02020603050405020304" pitchFamily="18" charset="0"/>
              </a:rPr>
              <a:t> </a:t>
            </a:r>
            <a:endParaRPr lang="en-GB" altLang="fr-FR" b="1" dirty="0" smtClean="0">
              <a:cs typeface="Times New Roman" panose="02020603050405020304" pitchFamily="18" charset="0"/>
            </a:endParaRPr>
          </a:p>
        </p:txBody>
      </p:sp>
      <p:sp>
        <p:nvSpPr>
          <p:cNvPr id="7" name="Text Box 3"/>
          <p:cNvSpPr txBox="1">
            <a:spLocks noChangeArrowheads="1"/>
          </p:cNvSpPr>
          <p:nvPr/>
        </p:nvSpPr>
        <p:spPr bwMode="auto">
          <a:xfrm>
            <a:off x="37904" y="6093295"/>
            <a:ext cx="9117716" cy="648073"/>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fr-FR" altLang="fr-FR" b="1" dirty="0" err="1" smtClean="0">
                <a:cs typeface="Times New Roman" panose="02020603050405020304" pitchFamily="18" charset="0"/>
              </a:rPr>
              <a:t>Hungary</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two</a:t>
            </a:r>
            <a:r>
              <a:rPr lang="fr-FR" altLang="fr-FR" b="1" dirty="0" smtClean="0">
                <a:cs typeface="Times New Roman" panose="02020603050405020304" pitchFamily="18" charset="0"/>
              </a:rPr>
              <a:t> in service training sessions (in </a:t>
            </a:r>
            <a:r>
              <a:rPr lang="fr-FR" altLang="fr-FR" b="1" dirty="0">
                <a:cs typeface="Times New Roman" panose="02020603050405020304" pitchFamily="18" charset="0"/>
              </a:rPr>
              <a:t>Györ, in </a:t>
            </a:r>
            <a:r>
              <a:rPr lang="fr-FR" altLang="fr-FR" b="1" dirty="0" smtClean="0">
                <a:cs typeface="Times New Roman" panose="02020603050405020304" pitchFamily="18" charset="0"/>
              </a:rPr>
              <a:t>Szombathely) for </a:t>
            </a:r>
            <a:r>
              <a:rPr lang="fr-FR" altLang="fr-FR" b="1" dirty="0" err="1" smtClean="0">
                <a:cs typeface="Times New Roman" panose="02020603050405020304" pitchFamily="18" charset="0"/>
              </a:rPr>
              <a:t>language</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teachers</a:t>
            </a:r>
            <a:r>
              <a:rPr lang="pt-BR" altLang="fr-FR" b="1" dirty="0" smtClean="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21422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0247" y="-27384"/>
            <a:ext cx="9131925" cy="1032569"/>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sz="3200" b="1" dirty="0" err="1" smtClean="0"/>
              <a:t>Individual</a:t>
            </a:r>
            <a:r>
              <a:rPr lang="fr-FR" sz="3200" b="1" dirty="0" smtClean="0"/>
              <a:t> or collective initiatives </a:t>
            </a:r>
            <a:br>
              <a:rPr lang="fr-FR" sz="3200" b="1" dirty="0" smtClean="0"/>
            </a:br>
            <a:r>
              <a:rPr lang="fr-FR" sz="2000" b="1" dirty="0" smtClean="0"/>
              <a:t>(</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br>
              <a:rPr lang="fr-FR" sz="2000" b="1" dirty="0" smtClean="0"/>
            </a:b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0" name="Text Box 3"/>
          <p:cNvSpPr txBox="1">
            <a:spLocks noChangeArrowheads="1"/>
          </p:cNvSpPr>
          <p:nvPr/>
        </p:nvSpPr>
        <p:spPr bwMode="auto">
          <a:xfrm>
            <a:off x="20247" y="1700808"/>
            <a:ext cx="9117716" cy="108012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Greece: in connection with initiatives involving municipalities, NGO, Universities, schools, parents in order to better meet the needs of migrant learners – in Thessaloniki, Larissa and </a:t>
            </a:r>
            <a:r>
              <a:rPr lang="en-GB" altLang="fr-FR" b="1" dirty="0" err="1" smtClean="0">
                <a:cs typeface="Times New Roman" panose="02020603050405020304" pitchFamily="18" charset="0"/>
              </a:rPr>
              <a:t>Kozani</a:t>
            </a:r>
            <a:r>
              <a:rPr lang="en-GB" altLang="fr-FR" b="1" dirty="0" smtClean="0">
                <a:cs typeface="Times New Roman" panose="02020603050405020304" pitchFamily="18" charset="0"/>
              </a:rPr>
              <a:t>.</a:t>
            </a:r>
          </a:p>
        </p:txBody>
      </p:sp>
      <p:sp>
        <p:nvSpPr>
          <p:cNvPr id="16" name="ZoneTexte 15"/>
          <p:cNvSpPr txBox="1"/>
          <p:nvPr/>
        </p:nvSpPr>
        <p:spPr>
          <a:xfrm>
            <a:off x="20246" y="1095127"/>
            <a:ext cx="2391513" cy="461665"/>
          </a:xfrm>
          <a:prstGeom prst="rect">
            <a:avLst/>
          </a:prstGeom>
          <a:solidFill>
            <a:schemeClr val="accent2">
              <a:lumMod val="20000"/>
              <a:lumOff val="80000"/>
            </a:schemeClr>
          </a:solidFill>
          <a:ln w="38100">
            <a:solidFill>
              <a:srgbClr val="C00000"/>
            </a:solidFill>
          </a:ln>
        </p:spPr>
        <p:txBody>
          <a:bodyPr wrap="square" rtlCol="0">
            <a:spAutoFit/>
          </a:bodyPr>
          <a:lstStyle/>
          <a:p>
            <a:pPr algn="ctr"/>
            <a:r>
              <a:rPr lang="fr-FR" b="1" dirty="0" smtClean="0"/>
              <a:t>Teacher training</a:t>
            </a:r>
            <a:endParaRPr lang="fr-FR" dirty="0"/>
          </a:p>
        </p:txBody>
      </p:sp>
      <p:sp>
        <p:nvSpPr>
          <p:cNvPr id="5" name="Text Box 3"/>
          <p:cNvSpPr txBox="1">
            <a:spLocks noChangeArrowheads="1"/>
          </p:cNvSpPr>
          <p:nvPr/>
        </p:nvSpPr>
        <p:spPr bwMode="auto">
          <a:xfrm>
            <a:off x="34456" y="2924944"/>
            <a:ext cx="9117716" cy="1008112"/>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Poland, University of Warsaw: 30 hours module dedicated to pluralistic approaches  in the initial training of all foreign language teachers (250 students each year)</a:t>
            </a:r>
          </a:p>
        </p:txBody>
      </p:sp>
      <p:sp>
        <p:nvSpPr>
          <p:cNvPr id="6" name="Text Box 3"/>
          <p:cNvSpPr txBox="1">
            <a:spLocks noChangeArrowheads="1"/>
          </p:cNvSpPr>
          <p:nvPr/>
        </p:nvSpPr>
        <p:spPr bwMode="auto">
          <a:xfrm>
            <a:off x="42448" y="4096031"/>
            <a:ext cx="9117716" cy="1296145"/>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Japan, University of Education of Nara: teacher training programs (with the contribution  of A. Young and C. Helot), for graduate students and primary or secondary school teachers</a:t>
            </a:r>
          </a:p>
        </p:txBody>
      </p:sp>
      <p:sp>
        <p:nvSpPr>
          <p:cNvPr id="7" name="Text Box 3"/>
          <p:cNvSpPr txBox="1">
            <a:spLocks noChangeArrowheads="1"/>
          </p:cNvSpPr>
          <p:nvPr/>
        </p:nvSpPr>
        <p:spPr bwMode="auto">
          <a:xfrm>
            <a:off x="37904" y="5589240"/>
            <a:ext cx="9117716" cy="648073"/>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fr-FR" altLang="fr-FR" b="1" dirty="0" smtClean="0">
                <a:cs typeface="Times New Roman" panose="02020603050405020304" pitchFamily="18" charset="0"/>
              </a:rPr>
              <a:t>… and </a:t>
            </a:r>
            <a:r>
              <a:rPr lang="fr-FR" altLang="fr-FR" b="1" dirty="0" err="1" smtClean="0">
                <a:cs typeface="Times New Roman" panose="02020603050405020304" pitchFamily="18" charset="0"/>
              </a:rPr>
              <a:t>also</a:t>
            </a:r>
            <a:r>
              <a:rPr lang="fr-FR" altLang="fr-FR" b="1" dirty="0" smtClean="0">
                <a:cs typeface="Times New Roman" panose="02020603050405020304" pitchFamily="18" charset="0"/>
              </a:rPr>
              <a:t> in Malta, in Luxembourg, in France (</a:t>
            </a:r>
            <a:r>
              <a:rPr lang="fr-FR" altLang="fr-FR" b="1" dirty="0" err="1" smtClean="0">
                <a:cs typeface="Times New Roman" panose="02020603050405020304" pitchFamily="18" charset="0"/>
              </a:rPr>
              <a:t>increasing</a:t>
            </a:r>
            <a:r>
              <a:rPr lang="fr-FR" altLang="fr-FR" b="1" dirty="0" smtClean="0">
                <a:cs typeface="Times New Roman" panose="02020603050405020304" pitchFamily="18" charset="0"/>
              </a:rPr>
              <a:t> </a:t>
            </a:r>
            <a:r>
              <a:rPr lang="fr-FR" altLang="fr-FR" b="1" dirty="0" err="1" smtClean="0">
                <a:cs typeface="Times New Roman" panose="02020603050405020304" pitchFamily="18" charset="0"/>
              </a:rPr>
              <a:t>number</a:t>
            </a:r>
            <a:r>
              <a:rPr lang="fr-FR" altLang="fr-FR" b="1" dirty="0" smtClean="0">
                <a:cs typeface="Times New Roman" panose="02020603050405020304" pitchFamily="18" charset="0"/>
              </a:rPr>
              <a:t> of </a:t>
            </a:r>
            <a:r>
              <a:rPr lang="fr-FR" altLang="fr-FR" b="1" dirty="0" err="1" smtClean="0">
                <a:cs typeface="Times New Roman" panose="02020603050405020304" pitchFamily="18" charset="0"/>
              </a:rPr>
              <a:t>teacher</a:t>
            </a:r>
            <a:r>
              <a:rPr lang="fr-FR" altLang="fr-FR" b="1" dirty="0" smtClean="0">
                <a:cs typeface="Times New Roman" panose="02020603050405020304" pitchFamily="18" charset="0"/>
              </a:rPr>
              <a:t> training </a:t>
            </a:r>
            <a:r>
              <a:rPr lang="fr-FR" altLang="fr-FR" b="1" dirty="0" err="1" smtClean="0">
                <a:cs typeface="Times New Roman" panose="02020603050405020304" pitchFamily="18" charset="0"/>
              </a:rPr>
              <a:t>colleges</a:t>
            </a:r>
            <a:r>
              <a:rPr lang="fr-FR" altLang="fr-FR" b="1" dirty="0" smtClean="0">
                <a:cs typeface="Times New Roman" panose="02020603050405020304" pitchFamily="18" charset="0"/>
              </a:rPr>
              <a:t>)</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32818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0"/>
            <a:ext cx="4680521" cy="1340768"/>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3" name="ZoneTexte 2"/>
          <p:cNvSpPr txBox="1"/>
          <p:nvPr/>
        </p:nvSpPr>
        <p:spPr>
          <a:xfrm>
            <a:off x="4499992" y="0"/>
            <a:ext cx="4603032" cy="1340768"/>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endParaRPr lang="fr-FR" sz="2000" b="1" dirty="0"/>
          </a:p>
        </p:txBody>
      </p:sp>
      <p:sp>
        <p:nvSpPr>
          <p:cNvPr id="4" name="ZoneTexte 3"/>
          <p:cNvSpPr txBox="1"/>
          <p:nvPr/>
        </p:nvSpPr>
        <p:spPr>
          <a:xfrm>
            <a:off x="29208" y="1527175"/>
            <a:ext cx="2814600" cy="461665"/>
          </a:xfrm>
          <a:prstGeom prst="rect">
            <a:avLst/>
          </a:prstGeom>
          <a:solidFill>
            <a:srgbClr val="CCFFFF"/>
          </a:solidFill>
          <a:ln>
            <a:solidFill>
              <a:schemeClr val="tx1"/>
            </a:solidFill>
          </a:ln>
        </p:spPr>
        <p:txBody>
          <a:bodyPr wrap="square" rtlCol="0">
            <a:spAutoFit/>
          </a:bodyPr>
          <a:lstStyle/>
          <a:p>
            <a:pPr algn="ctr"/>
            <a:r>
              <a:rPr lang="fr-FR" b="1" dirty="0" err="1"/>
              <a:t>Teaching</a:t>
            </a:r>
            <a:r>
              <a:rPr lang="fr-FR" sz="1800" b="1" dirty="0" smtClean="0"/>
              <a:t> </a:t>
            </a:r>
            <a:r>
              <a:rPr lang="fr-FR" b="1" dirty="0" err="1" smtClean="0"/>
              <a:t>materials</a:t>
            </a:r>
            <a:endParaRPr lang="fr-FR" dirty="0"/>
          </a:p>
        </p:txBody>
      </p:sp>
      <p:sp>
        <p:nvSpPr>
          <p:cNvPr id="5" name="Text Box 3"/>
          <p:cNvSpPr txBox="1">
            <a:spLocks noChangeArrowheads="1"/>
          </p:cNvSpPr>
          <p:nvPr/>
        </p:nvSpPr>
        <p:spPr bwMode="auto">
          <a:xfrm>
            <a:off x="26284" y="2204864"/>
            <a:ext cx="9117716" cy="4320480"/>
          </a:xfrm>
          <a:prstGeom prst="rect">
            <a:avLst/>
          </a:prstGeom>
          <a:solidFill>
            <a:srgbClr val="F8FCD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tabLst>
                <a:tab pos="6950075" algn="l"/>
              </a:tabLst>
              <a:defRPr sz="2400">
                <a:solidFill>
                  <a:schemeClr val="tx1"/>
                </a:solidFill>
                <a:latin typeface="Times New Roman" panose="02020603050405020304" pitchFamily="18" charset="0"/>
              </a:defRPr>
            </a:lvl1pPr>
            <a:lvl2pPr marL="914400" indent="-457200">
              <a:tabLst>
                <a:tab pos="6950075" algn="l"/>
              </a:tabLst>
              <a:defRPr sz="2400">
                <a:solidFill>
                  <a:schemeClr val="tx1"/>
                </a:solidFill>
                <a:latin typeface="Times New Roman" panose="02020603050405020304" pitchFamily="18" charset="0"/>
              </a:defRPr>
            </a:lvl2pPr>
            <a:lvl3pPr marL="1371600" indent="-457200">
              <a:tabLst>
                <a:tab pos="6950075" algn="l"/>
              </a:tabLst>
              <a:defRPr sz="2400">
                <a:solidFill>
                  <a:schemeClr val="tx1"/>
                </a:solidFill>
                <a:latin typeface="Times New Roman" panose="02020603050405020304" pitchFamily="18" charset="0"/>
              </a:defRPr>
            </a:lvl3pPr>
            <a:lvl4pPr marL="1828800" indent="-457200">
              <a:tabLst>
                <a:tab pos="6950075" algn="l"/>
              </a:tabLst>
              <a:defRPr sz="2400">
                <a:solidFill>
                  <a:schemeClr val="tx1"/>
                </a:solidFill>
                <a:latin typeface="Times New Roman" panose="02020603050405020304" pitchFamily="18" charset="0"/>
              </a:defRPr>
            </a:lvl4pPr>
            <a:lvl5pPr marL="2286000" indent="-457200">
              <a:tabLst>
                <a:tab pos="6950075" algn="l"/>
              </a:tabLst>
              <a:defRPr sz="2400">
                <a:solidFill>
                  <a:schemeClr val="tx1"/>
                </a:solidFill>
                <a:latin typeface="Times New Roman" panose="02020603050405020304" pitchFamily="18" charset="0"/>
              </a:defRPr>
            </a:lvl5pPr>
            <a:lvl6pPr marL="2743200" indent="-457200" fontAlgn="base">
              <a:spcBef>
                <a:spcPct val="0"/>
              </a:spcBef>
              <a:spcAft>
                <a:spcPct val="0"/>
              </a:spcAft>
              <a:tabLst>
                <a:tab pos="6950075" algn="l"/>
              </a:tabLst>
              <a:defRPr sz="2400">
                <a:solidFill>
                  <a:schemeClr val="tx1"/>
                </a:solidFill>
                <a:latin typeface="Times New Roman" panose="02020603050405020304" pitchFamily="18" charset="0"/>
              </a:defRPr>
            </a:lvl6pPr>
            <a:lvl7pPr marL="3200400" indent="-457200" fontAlgn="base">
              <a:spcBef>
                <a:spcPct val="0"/>
              </a:spcBef>
              <a:spcAft>
                <a:spcPct val="0"/>
              </a:spcAft>
              <a:tabLst>
                <a:tab pos="6950075" algn="l"/>
              </a:tabLst>
              <a:defRPr sz="2400">
                <a:solidFill>
                  <a:schemeClr val="tx1"/>
                </a:solidFill>
                <a:latin typeface="Times New Roman" panose="02020603050405020304" pitchFamily="18" charset="0"/>
              </a:defRPr>
            </a:lvl7pPr>
            <a:lvl8pPr marL="3657600" indent="-457200" fontAlgn="base">
              <a:spcBef>
                <a:spcPct val="0"/>
              </a:spcBef>
              <a:spcAft>
                <a:spcPct val="0"/>
              </a:spcAft>
              <a:tabLst>
                <a:tab pos="6950075" algn="l"/>
              </a:tabLst>
              <a:defRPr sz="2400">
                <a:solidFill>
                  <a:schemeClr val="tx1"/>
                </a:solidFill>
                <a:latin typeface="Times New Roman" panose="02020603050405020304" pitchFamily="18" charset="0"/>
              </a:defRPr>
            </a:lvl8pPr>
            <a:lvl9pPr marL="4114800" indent="-457200" fontAlgn="base">
              <a:spcBef>
                <a:spcPct val="0"/>
              </a:spcBef>
              <a:spcAft>
                <a:spcPct val="0"/>
              </a:spcAft>
              <a:tabLst>
                <a:tab pos="6950075" algn="l"/>
              </a:tabLst>
              <a:defRPr sz="2400">
                <a:solidFill>
                  <a:schemeClr val="tx1"/>
                </a:solidFill>
                <a:latin typeface="Times New Roman" panose="02020603050405020304" pitchFamily="18" charset="0"/>
              </a:defRPr>
            </a:lvl9pPr>
          </a:lstStyle>
          <a:p>
            <a:pPr marL="0">
              <a:lnSpc>
                <a:spcPct val="80000"/>
              </a:lnSpc>
              <a:spcBef>
                <a:spcPct val="10000"/>
              </a:spcBef>
            </a:pPr>
            <a:r>
              <a:rPr lang="en-GB" altLang="fr-FR" b="1" dirty="0" smtClean="0">
                <a:cs typeface="Times New Roman" panose="02020603050405020304" pitchFamily="18" charset="0"/>
              </a:rPr>
              <a:t>Summary: </a:t>
            </a:r>
          </a:p>
          <a:p>
            <a:pPr marL="0">
              <a:lnSpc>
                <a:spcPct val="80000"/>
              </a:lnSpc>
              <a:spcBef>
                <a:spcPct val="10000"/>
              </a:spcBef>
            </a:pPr>
            <a:r>
              <a:rPr lang="en-GB" altLang="fr-FR" b="1" dirty="0" smtClean="0">
                <a:cs typeface="Times New Roman" panose="02020603050405020304" pitchFamily="18" charset="0"/>
              </a:rPr>
              <a:t>Of course, many materials have been produced in recent years in several countries. But we could not observe the same rapid pace of development in teaching materials as we did in the domain of research. </a:t>
            </a:r>
          </a:p>
          <a:p>
            <a:pPr marL="0">
              <a:lnSpc>
                <a:spcPct val="80000"/>
              </a:lnSpc>
              <a:spcBef>
                <a:spcPct val="10000"/>
              </a:spcBef>
            </a:pPr>
            <a:r>
              <a:rPr lang="en-GB" altLang="fr-FR" b="1" dirty="0" smtClean="0">
                <a:cs typeface="Times New Roman" panose="02020603050405020304" pitchFamily="18" charset="0"/>
              </a:rPr>
              <a:t>New materials are often offered online, in order to be better shared with </a:t>
            </a:r>
            <a:r>
              <a:rPr lang="en-GB" b="1" dirty="0" smtClean="0"/>
              <a:t>practitioner</a:t>
            </a:r>
            <a:r>
              <a:rPr lang="en-GB" altLang="fr-FR" b="1" dirty="0" smtClean="0">
                <a:cs typeface="Times New Roman" panose="02020603050405020304" pitchFamily="18" charset="0"/>
              </a:rPr>
              <a:t>s, who are not </a:t>
            </a:r>
            <a:r>
              <a:rPr lang="hu-HU" altLang="fr-FR" b="1" dirty="0" err="1" smtClean="0">
                <a:cs typeface="Times New Roman" panose="02020603050405020304" pitchFamily="18" charset="0"/>
              </a:rPr>
              <a:t>just</a:t>
            </a:r>
            <a:r>
              <a:rPr lang="en-GB" altLang="fr-FR" b="1" dirty="0" smtClean="0">
                <a:cs typeface="Times New Roman" panose="02020603050405020304" pitchFamily="18" charset="0"/>
              </a:rPr>
              <a:t> teachers anymore: practitioners also now work in domains outside school education. </a:t>
            </a:r>
          </a:p>
          <a:p>
            <a:pPr marL="0">
              <a:lnSpc>
                <a:spcPct val="80000"/>
              </a:lnSpc>
              <a:spcBef>
                <a:spcPct val="10000"/>
              </a:spcBef>
            </a:pPr>
            <a:r>
              <a:rPr lang="en-GB" altLang="fr-FR" b="1" dirty="0" smtClean="0">
                <a:cs typeface="Times New Roman" panose="02020603050405020304" pitchFamily="18" charset="0"/>
              </a:rPr>
              <a:t>Some new types of materials encouraging the creativity of learners, have appeared.</a:t>
            </a:r>
          </a:p>
          <a:p>
            <a:pPr marL="0">
              <a:lnSpc>
                <a:spcPct val="80000"/>
              </a:lnSpc>
              <a:spcBef>
                <a:spcPct val="10000"/>
              </a:spcBef>
            </a:pPr>
            <a:r>
              <a:rPr lang="en-GB" altLang="fr-FR" b="1" dirty="0" smtClean="0">
                <a:cs typeface="Times New Roman" panose="02020603050405020304" pitchFamily="18" charset="0"/>
              </a:rPr>
              <a:t>Materials for secondary education are still rare, and this is also true for </a:t>
            </a:r>
            <a:r>
              <a:rPr lang="en-GB" altLang="fr-FR" b="1" dirty="0" err="1" smtClean="0">
                <a:cs typeface="Times New Roman" panose="02020603050405020304" pitchFamily="18" charset="0"/>
              </a:rPr>
              <a:t>AtL</a:t>
            </a:r>
            <a:r>
              <a:rPr lang="en-GB" altLang="fr-FR" b="1" dirty="0" smtClean="0">
                <a:cs typeface="Times New Roman" panose="02020603050405020304" pitchFamily="18" charset="0"/>
              </a:rPr>
              <a:t> activities incorporated into language teaching materials or materials for other school subjects.</a:t>
            </a:r>
          </a:p>
          <a:p>
            <a:pPr marL="0">
              <a:lnSpc>
                <a:spcPct val="80000"/>
              </a:lnSpc>
              <a:spcBef>
                <a:spcPct val="10000"/>
              </a:spcBef>
            </a:pPr>
            <a:endParaRPr lang="en-GB" altLang="fr-FR" b="1" dirty="0" smtClean="0">
              <a:cs typeface="Times New Roman" panose="02020603050405020304" pitchFamily="18" charset="0"/>
            </a:endParaRPr>
          </a:p>
          <a:p>
            <a:pPr marL="0">
              <a:lnSpc>
                <a:spcPct val="80000"/>
              </a:lnSpc>
              <a:spcBef>
                <a:spcPct val="10000"/>
              </a:spcBef>
            </a:pPr>
            <a:endParaRPr lang="en-GB" altLang="fr-FR" b="1" dirty="0">
              <a:cs typeface="Times New Roman" panose="02020603050405020304" pitchFamily="18" charset="0"/>
            </a:endParaRPr>
          </a:p>
          <a:p>
            <a:pPr marL="0">
              <a:lnSpc>
                <a:spcPct val="80000"/>
              </a:lnSpc>
              <a:spcBef>
                <a:spcPct val="10000"/>
              </a:spcBef>
            </a:pPr>
            <a:endParaRPr lang="en-GB" altLang="fr-FR" b="1" dirty="0" smtClean="0">
              <a:cs typeface="Times New Roman" panose="02020603050405020304" pitchFamily="18" charset="0"/>
            </a:endParaRPr>
          </a:p>
          <a:p>
            <a:pPr marL="0">
              <a:lnSpc>
                <a:spcPct val="80000"/>
              </a:lnSpc>
              <a:spcBef>
                <a:spcPct val="10000"/>
              </a:spcBef>
            </a:pPr>
            <a:endParaRPr lang="en-GB" altLang="fr-FR" b="1" dirty="0">
              <a:cs typeface="Times New Roman" panose="02020603050405020304" pitchFamily="18" charset="0"/>
            </a:endParaRPr>
          </a:p>
          <a:p>
            <a:pPr marL="0">
              <a:lnSpc>
                <a:spcPct val="80000"/>
              </a:lnSpc>
              <a:spcBef>
                <a:spcPct val="10000"/>
              </a:spcBef>
            </a:pPr>
            <a:r>
              <a:rPr lang="en-GB" altLang="fr-FR" b="1" dirty="0">
                <a:cs typeface="Times New Roman" panose="02020603050405020304" pitchFamily="18" charset="0"/>
              </a:rPr>
              <a:t> </a:t>
            </a:r>
            <a:endParaRPr lang="en-GB" altLang="fr-FR" b="1" dirty="0" smtClean="0">
              <a:cs typeface="Times New Roman" panose="02020603050405020304" pitchFamily="18" charset="0"/>
            </a:endParaRPr>
          </a:p>
        </p:txBody>
      </p:sp>
    </p:spTree>
    <p:extLst>
      <p:ext uri="{BB962C8B-B14F-4D97-AF65-F5344CB8AC3E}">
        <p14:creationId xmlns:p14="http://schemas.microsoft.com/office/powerpoint/2010/main" val="23237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328" y="0"/>
            <a:ext cx="4092896" cy="5759623"/>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640399" y="0"/>
            <a:ext cx="932095" cy="908720"/>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654753" y="3789040"/>
            <a:ext cx="936156" cy="668683"/>
          </a:xfrm>
          <a:prstGeom prst="rect">
            <a:avLst/>
          </a:prstGeom>
        </p:spPr>
      </p:pic>
      <p:sp>
        <p:nvSpPr>
          <p:cNvPr id="3" name="ZoneTexte 2"/>
          <p:cNvSpPr txBox="1"/>
          <p:nvPr/>
        </p:nvSpPr>
        <p:spPr>
          <a:xfrm>
            <a:off x="6835814" y="191316"/>
            <a:ext cx="2148287" cy="1200329"/>
          </a:xfrm>
          <a:prstGeom prst="rect">
            <a:avLst/>
          </a:prstGeom>
          <a:solidFill>
            <a:srgbClr val="FFCCCC"/>
          </a:solidFill>
          <a:ln>
            <a:solidFill>
              <a:schemeClr val="accent2">
                <a:lumMod val="75000"/>
              </a:schemeClr>
            </a:solidFill>
          </a:ln>
        </p:spPr>
        <p:txBody>
          <a:bodyPr wrap="square" rtlCol="0">
            <a:spAutoFit/>
          </a:bodyPr>
          <a:lstStyle/>
          <a:p>
            <a:r>
              <a:rPr lang="en-US" sz="1800" b="1" dirty="0"/>
              <a:t>We thank Helen Sherwin for revising our English in the slides </a:t>
            </a:r>
            <a:r>
              <a:rPr lang="fr-FR" sz="1800" dirty="0" smtClean="0"/>
              <a:t>….</a:t>
            </a:r>
            <a:endParaRPr lang="fr-FR" sz="1800" dirty="0"/>
          </a:p>
        </p:txBody>
      </p:sp>
      <p:sp>
        <p:nvSpPr>
          <p:cNvPr id="7" name="ZoneTexte 6"/>
          <p:cNvSpPr txBox="1"/>
          <p:nvPr/>
        </p:nvSpPr>
        <p:spPr>
          <a:xfrm>
            <a:off x="12074" y="4978767"/>
            <a:ext cx="9131926" cy="1938992"/>
          </a:xfrm>
          <a:prstGeom prst="rect">
            <a:avLst/>
          </a:prstGeom>
          <a:solidFill>
            <a:schemeClr val="bg1"/>
          </a:solidFill>
          <a:ln w="19050">
            <a:solidFill>
              <a:schemeClr val="tx1"/>
            </a:solidFill>
          </a:ln>
        </p:spPr>
        <p:txBody>
          <a:bodyPr wrap="square" rtlCol="0">
            <a:spAutoFit/>
          </a:bodyPr>
          <a:lstStyle/>
          <a:p>
            <a:pPr algn="just"/>
            <a:r>
              <a:rPr lang="fr-FR" dirty="0" err="1"/>
              <a:t>Lack</a:t>
            </a:r>
            <a:r>
              <a:rPr lang="fr-FR" dirty="0"/>
              <a:t> of time </a:t>
            </a:r>
            <a:r>
              <a:rPr lang="hu-HU" dirty="0"/>
              <a:t>prevents us from </a:t>
            </a:r>
            <a:r>
              <a:rPr lang="fr-FR" dirty="0" err="1"/>
              <a:t>giving</a:t>
            </a:r>
            <a:r>
              <a:rPr lang="fr-FR" dirty="0"/>
              <a:t> </a:t>
            </a:r>
            <a:r>
              <a:rPr lang="fr-FR" dirty="0" err="1"/>
              <a:t>detail</a:t>
            </a:r>
            <a:r>
              <a:rPr lang="hu-HU" dirty="0"/>
              <a:t>s</a:t>
            </a:r>
            <a:r>
              <a:rPr lang="fr-FR" dirty="0"/>
              <a:t> </a:t>
            </a:r>
            <a:r>
              <a:rPr lang="hu-HU" dirty="0"/>
              <a:t>of</a:t>
            </a:r>
            <a:r>
              <a:rPr lang="fr-FR" dirty="0"/>
              <a:t> the high </a:t>
            </a:r>
            <a:r>
              <a:rPr lang="fr-FR" dirty="0" err="1"/>
              <a:t>number</a:t>
            </a:r>
            <a:r>
              <a:rPr lang="fr-FR" dirty="0"/>
              <a:t> of publications </a:t>
            </a:r>
            <a:r>
              <a:rPr lang="fr-FR" dirty="0" err="1"/>
              <a:t>that</a:t>
            </a:r>
            <a:r>
              <a:rPr lang="fr-FR" dirty="0"/>
              <a:t> </a:t>
            </a:r>
            <a:r>
              <a:rPr lang="fr-FR" dirty="0" err="1"/>
              <a:t>we</a:t>
            </a:r>
            <a:r>
              <a:rPr lang="fr-FR" dirty="0"/>
              <a:t> </a:t>
            </a:r>
            <a:r>
              <a:rPr lang="fr-FR" dirty="0" err="1"/>
              <a:t>were</a:t>
            </a:r>
            <a:r>
              <a:rPr lang="fr-FR" dirty="0"/>
              <a:t> </a:t>
            </a:r>
            <a:r>
              <a:rPr lang="fr-FR" dirty="0" err="1"/>
              <a:t>informed</a:t>
            </a:r>
            <a:r>
              <a:rPr lang="fr-FR" dirty="0"/>
              <a:t> </a:t>
            </a:r>
            <a:r>
              <a:rPr lang="hu-HU" dirty="0"/>
              <a:t>about</a:t>
            </a:r>
            <a:r>
              <a:rPr lang="fr-FR" dirty="0"/>
              <a:t>.</a:t>
            </a:r>
          </a:p>
          <a:p>
            <a:pPr algn="just"/>
            <a:r>
              <a:rPr lang="fr-FR" dirty="0"/>
              <a:t>As compensation, </a:t>
            </a:r>
            <a:r>
              <a:rPr lang="fr-FR" dirty="0" err="1"/>
              <a:t>we</a:t>
            </a:r>
            <a:r>
              <a:rPr lang="fr-FR" dirty="0"/>
              <a:t> </a:t>
            </a:r>
            <a:r>
              <a:rPr lang="fr-FR" dirty="0" err="1"/>
              <a:t>offer</a:t>
            </a:r>
            <a:r>
              <a:rPr lang="fr-FR" dirty="0"/>
              <a:t> </a:t>
            </a:r>
            <a:r>
              <a:rPr lang="fr-FR" dirty="0" err="1"/>
              <a:t>you</a:t>
            </a:r>
            <a:r>
              <a:rPr lang="fr-FR" dirty="0"/>
              <a:t> </a:t>
            </a:r>
            <a:r>
              <a:rPr lang="fr-FR" dirty="0" err="1"/>
              <a:t>this</a:t>
            </a:r>
            <a:r>
              <a:rPr lang="fr-FR" dirty="0"/>
              <a:t> </a:t>
            </a:r>
            <a:r>
              <a:rPr lang="fr-FR" dirty="0" err="1"/>
              <a:t>view</a:t>
            </a:r>
            <a:r>
              <a:rPr lang="fr-FR" dirty="0"/>
              <a:t> of one of the </a:t>
            </a:r>
            <a:r>
              <a:rPr lang="fr-FR" dirty="0" err="1"/>
              <a:t>recent</a:t>
            </a:r>
            <a:r>
              <a:rPr lang="fr-FR" dirty="0"/>
              <a:t> books </a:t>
            </a:r>
            <a:r>
              <a:rPr lang="fr-FR" dirty="0" err="1"/>
              <a:t>written</a:t>
            </a:r>
            <a:r>
              <a:rPr lang="fr-FR" dirty="0"/>
              <a:t> about </a:t>
            </a:r>
            <a:r>
              <a:rPr lang="fr-FR" dirty="0" err="1"/>
              <a:t>AtL</a:t>
            </a:r>
            <a:r>
              <a:rPr lang="fr-FR" dirty="0"/>
              <a:t>, </a:t>
            </a:r>
            <a:r>
              <a:rPr lang="fr-FR" dirty="0" err="1"/>
              <a:t>which</a:t>
            </a:r>
            <a:r>
              <a:rPr lang="fr-FR" dirty="0"/>
              <a:t> </a:t>
            </a:r>
            <a:r>
              <a:rPr lang="fr-FR" dirty="0" err="1"/>
              <a:t>we</a:t>
            </a:r>
            <a:r>
              <a:rPr lang="fr-FR" dirty="0"/>
              <a:t> </a:t>
            </a:r>
            <a:r>
              <a:rPr lang="fr-FR" dirty="0" err="1"/>
              <a:t>consider</a:t>
            </a:r>
            <a:r>
              <a:rPr lang="fr-FR" dirty="0"/>
              <a:t> </a:t>
            </a:r>
            <a:r>
              <a:rPr lang="hu-HU" dirty="0"/>
              <a:t>to be </a:t>
            </a:r>
            <a:r>
              <a:rPr lang="fr-FR" dirty="0"/>
              <a:t>a </a:t>
            </a:r>
            <a:r>
              <a:rPr lang="fr-FR" dirty="0" err="1"/>
              <a:t>symbol</a:t>
            </a:r>
            <a:r>
              <a:rPr lang="fr-FR" dirty="0"/>
              <a:t> for the </a:t>
            </a:r>
            <a:r>
              <a:rPr lang="fr-FR" dirty="0" err="1"/>
              <a:t>present</a:t>
            </a:r>
            <a:r>
              <a:rPr lang="fr-FR" dirty="0"/>
              <a:t> expansion of </a:t>
            </a:r>
            <a:r>
              <a:rPr lang="fr-FR" dirty="0" err="1"/>
              <a:t>our</a:t>
            </a:r>
            <a:r>
              <a:rPr lang="fr-FR" dirty="0"/>
              <a:t> </a:t>
            </a:r>
            <a:r>
              <a:rPr lang="fr-FR" dirty="0" err="1"/>
              <a:t>common</a:t>
            </a:r>
            <a:r>
              <a:rPr lang="fr-FR" dirty="0"/>
              <a:t> </a:t>
            </a:r>
            <a:r>
              <a:rPr lang="fr-FR" dirty="0" err="1"/>
              <a:t>ideas</a:t>
            </a:r>
            <a:r>
              <a:rPr lang="fr-FR" dirty="0"/>
              <a:t> and </a:t>
            </a:r>
            <a:r>
              <a:rPr lang="fr-FR" dirty="0" err="1"/>
              <a:t>hopes</a:t>
            </a:r>
            <a:r>
              <a:rPr lang="fr-FR" dirty="0"/>
              <a:t>.</a:t>
            </a:r>
          </a:p>
        </p:txBody>
      </p:sp>
    </p:spTree>
    <p:extLst>
      <p:ext uri="{BB962C8B-B14F-4D97-AF65-F5344CB8AC3E}">
        <p14:creationId xmlns:p14="http://schemas.microsoft.com/office/powerpoint/2010/main" val="10303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500"/>
                                  </p:stCondLst>
                                  <p:childTnLst>
                                    <p:animScale>
                                      <p:cBhvr>
                                        <p:cTn id="11" dur="1000" fill="hold"/>
                                        <p:tgtEl>
                                          <p:spTgt spid="5"/>
                                        </p:tgtEl>
                                      </p:cBhvr>
                                      <p:by x="150000" y="150000"/>
                                    </p:animScale>
                                  </p:childTnLst>
                                </p:cTn>
                              </p:par>
                            </p:childTnLst>
                          </p:cTn>
                        </p:par>
                        <p:par>
                          <p:cTn id="12" fill="hold">
                            <p:stCondLst>
                              <p:cond delay="3500"/>
                            </p:stCondLst>
                            <p:childTnLst>
                              <p:par>
                                <p:cTn id="13" presetID="6" presetClass="emph" presetSubtype="0" fill="hold" nodeType="afterEffect">
                                  <p:stCondLst>
                                    <p:cond delay="500"/>
                                  </p:stCondLst>
                                  <p:childTnLst>
                                    <p:animScale>
                                      <p:cBhvr>
                                        <p:cTn id="14" dur="1000" fill="hold"/>
                                        <p:tgtEl>
                                          <p:spTgt spid="6"/>
                                        </p:tgtEl>
                                      </p:cBhvr>
                                      <p:by x="150000" y="150000"/>
                                    </p:animScale>
                                  </p:childTnLst>
                                </p:cTn>
                              </p:par>
                            </p:childTnLst>
                          </p:cTn>
                        </p:par>
                        <p:par>
                          <p:cTn id="15" fill="hold">
                            <p:stCondLst>
                              <p:cond delay="5000"/>
                            </p:stCondLst>
                            <p:childTnLst>
                              <p:par>
                                <p:cTn id="16" presetID="10" presetClass="entr" presetSubtype="0" fill="hold" grpId="0" nodeType="afterEffect">
                                  <p:stCondLst>
                                    <p:cond delay="1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935831" y="1052736"/>
            <a:ext cx="7315200" cy="5743111"/>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pPr>
            <a:r>
              <a:rPr lang="en-GB" altLang="fr-FR" b="1" dirty="0">
                <a:solidFill>
                  <a:srgbClr val="800000"/>
                </a:solidFill>
                <a:latin typeface="Times" panose="02020603050405020304" pitchFamily="18" charset="0"/>
                <a:cs typeface="Times New Roman" panose="02020603050405020304" pitchFamily="18" charset="0"/>
              </a:rPr>
              <a:t>Exhaustiveness :</a:t>
            </a:r>
          </a:p>
          <a:p>
            <a:pPr algn="just">
              <a:lnSpc>
                <a:spcPct val="90000"/>
              </a:lnSpc>
              <a:spcBef>
                <a:spcPct val="50000"/>
              </a:spcBef>
            </a:pPr>
            <a:r>
              <a:rPr lang="en-GB" altLang="fr-FR" b="1" dirty="0">
                <a:latin typeface="Times" panose="02020603050405020304" pitchFamily="18" charset="0"/>
                <a:cs typeface="Times New Roman" panose="02020603050405020304" pitchFamily="18" charset="0"/>
              </a:rPr>
              <a:t>Impossible to collect information about everything done all over the world …</a:t>
            </a:r>
          </a:p>
          <a:p>
            <a:pPr algn="just">
              <a:lnSpc>
                <a:spcPct val="90000"/>
              </a:lnSpc>
              <a:spcBef>
                <a:spcPct val="50000"/>
              </a:spcBef>
            </a:pPr>
            <a:r>
              <a:rPr lang="en-GB" altLang="fr-FR" b="1" dirty="0" smtClean="0">
                <a:latin typeface="Times" panose="02020603050405020304" pitchFamily="18" charset="0"/>
                <a:cs typeface="Times New Roman" panose="02020603050405020304" pitchFamily="18" charset="0"/>
              </a:rPr>
              <a:t>Main source of information : answers to the questionnaire sent to the </a:t>
            </a:r>
            <a:r>
              <a:rPr lang="en-GB" altLang="fr-FR" b="1" dirty="0">
                <a:latin typeface="Times" panose="02020603050405020304" pitchFamily="18" charset="0"/>
                <a:cs typeface="Times New Roman" panose="02020603050405020304" pitchFamily="18" charset="0"/>
              </a:rPr>
              <a:t>members of the </a:t>
            </a:r>
            <a:r>
              <a:rPr lang="en-GB" altLang="fr-FR" b="1" dirty="0" err="1">
                <a:latin typeface="Times" panose="02020603050405020304" pitchFamily="18" charset="0"/>
                <a:cs typeface="Times New Roman" panose="02020603050405020304" pitchFamily="18" charset="0"/>
              </a:rPr>
              <a:t>EDiLiC</a:t>
            </a:r>
            <a:r>
              <a:rPr lang="en-GB" altLang="fr-FR" b="1" dirty="0">
                <a:latin typeface="Times" panose="02020603050405020304" pitchFamily="18" charset="0"/>
                <a:cs typeface="Times New Roman" panose="02020603050405020304" pitchFamily="18" charset="0"/>
              </a:rPr>
              <a:t> International Committee </a:t>
            </a:r>
            <a:r>
              <a:rPr lang="en-GB" altLang="fr-FR" b="1" dirty="0" smtClean="0">
                <a:latin typeface="Times" panose="02020603050405020304" pitchFamily="18" charset="0"/>
                <a:cs typeface="Times New Roman" panose="02020603050405020304" pitchFamily="18" charset="0"/>
              </a:rPr>
              <a:t>and to some other people (answers from 15</a:t>
            </a:r>
            <a:r>
              <a:rPr lang="en-GB" altLang="fr-F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panose="02020603050405020304" pitchFamily="18" charset="0"/>
                <a:cs typeface="Times New Roman" panose="02020603050405020304" pitchFamily="18" charset="0"/>
              </a:rPr>
              <a:t> </a:t>
            </a:r>
            <a:r>
              <a:rPr lang="en-GB" altLang="fr-FR" b="1" dirty="0" smtClean="0">
                <a:latin typeface="Times" panose="02020603050405020304" pitchFamily="18" charset="0"/>
                <a:cs typeface="Times New Roman" panose="02020603050405020304" pitchFamily="18" charset="0"/>
              </a:rPr>
              <a:t>countries)</a:t>
            </a:r>
            <a:endParaRPr lang="en-GB"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Second source: </a:t>
            </a:r>
            <a:r>
              <a:rPr lang="en-US" altLang="fr-FR" b="1" dirty="0">
                <a:latin typeface="Times" panose="02020603050405020304" pitchFamily="18" charset="0"/>
                <a:cs typeface="Times New Roman" panose="02020603050405020304" pitchFamily="18" charset="0"/>
              </a:rPr>
              <a:t>i</a:t>
            </a:r>
            <a:r>
              <a:rPr lang="en-US" altLang="fr-FR" b="1" dirty="0" smtClean="0">
                <a:latin typeface="Times" panose="02020603050405020304" pitchFamily="18" charset="0"/>
                <a:cs typeface="Times New Roman" panose="02020603050405020304" pitchFamily="18" charset="0"/>
              </a:rPr>
              <a:t>nformation found in the abstracts sent by speakers of our 6th </a:t>
            </a:r>
            <a:r>
              <a:rPr lang="en-US" altLang="fr-FR" b="1" dirty="0" err="1" smtClean="0">
                <a:latin typeface="Times" panose="02020603050405020304" pitchFamily="18" charset="0"/>
                <a:cs typeface="Times New Roman" panose="02020603050405020304" pitchFamily="18" charset="0"/>
              </a:rPr>
              <a:t>EDiLiC</a:t>
            </a:r>
            <a:r>
              <a:rPr lang="en-US" altLang="fr-FR" b="1" dirty="0" smtClean="0">
                <a:latin typeface="Times" panose="02020603050405020304" pitchFamily="18" charset="0"/>
                <a:cs typeface="Times New Roman" panose="02020603050405020304" pitchFamily="18" charset="0"/>
              </a:rPr>
              <a:t> Conference…</a:t>
            </a:r>
          </a:p>
          <a:p>
            <a:pPr algn="just">
              <a:lnSpc>
                <a:spcPct val="90000"/>
              </a:lnSpc>
              <a:spcBef>
                <a:spcPct val="20000"/>
              </a:spcBef>
            </a:pPr>
            <a:r>
              <a:rPr lang="en-US" altLang="fr-FR" b="1" dirty="0" smtClean="0">
                <a:latin typeface="Times" panose="02020603050405020304" pitchFamily="18" charset="0"/>
                <a:cs typeface="Times New Roman" panose="02020603050405020304" pitchFamily="18" charset="0"/>
              </a:rPr>
              <a:t>Third source (not systematically used): what we can learn from other publications.</a:t>
            </a:r>
            <a:endParaRPr lang="en-US" altLang="fr-FR" b="1" dirty="0">
              <a:latin typeface="Times" panose="02020603050405020304" pitchFamily="18" charset="0"/>
              <a:cs typeface="Times New Roman" panose="02020603050405020304" pitchFamily="18" charset="0"/>
            </a:endParaRP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(Other information will be given during this Conference… We </a:t>
            </a:r>
            <a:r>
              <a:rPr lang="en-US" altLang="fr-FR" b="1" dirty="0" smtClean="0">
                <a:latin typeface="Times" panose="02020603050405020304" pitchFamily="18" charset="0"/>
                <a:cs typeface="Times New Roman" panose="02020603050405020304" pitchFamily="18" charset="0"/>
              </a:rPr>
              <a:t>will </a:t>
            </a:r>
            <a:r>
              <a:rPr lang="en-US" altLang="fr-FR" b="1" dirty="0">
                <a:latin typeface="Times" panose="02020603050405020304" pitchFamily="18" charset="0"/>
                <a:cs typeface="Times New Roman" panose="02020603050405020304" pitchFamily="18" charset="0"/>
              </a:rPr>
              <a:t>discover it together…)</a:t>
            </a:r>
          </a:p>
          <a:p>
            <a:pPr algn="just">
              <a:lnSpc>
                <a:spcPct val="90000"/>
              </a:lnSpc>
              <a:spcBef>
                <a:spcPct val="20000"/>
              </a:spcBef>
            </a:pPr>
            <a:r>
              <a:rPr lang="en-US" altLang="fr-FR" b="1" dirty="0">
                <a:latin typeface="Times" panose="02020603050405020304" pitchFamily="18" charset="0"/>
                <a:cs typeface="Times New Roman" panose="02020603050405020304" pitchFamily="18" charset="0"/>
              </a:rPr>
              <a:t>(Don’t hesitate to send </a:t>
            </a:r>
            <a:r>
              <a:rPr lang="en-US" altLang="fr-FR" b="1" dirty="0" smtClean="0">
                <a:latin typeface="Times" panose="02020603050405020304" pitchFamily="18" charset="0"/>
                <a:cs typeface="Times New Roman" panose="02020603050405020304" pitchFamily="18" charset="0"/>
              </a:rPr>
              <a:t>us </a:t>
            </a:r>
            <a:r>
              <a:rPr lang="en-US" altLang="fr-FR" b="1" dirty="0">
                <a:latin typeface="Times" panose="02020603050405020304" pitchFamily="18" charset="0"/>
                <a:cs typeface="Times New Roman" panose="02020603050405020304" pitchFamily="18" charset="0"/>
              </a:rPr>
              <a:t>any new information after the Conference !)</a:t>
            </a:r>
            <a:endParaRPr lang="en-GB" altLang="fr-FR" b="1" dirty="0">
              <a:latin typeface="Times" panose="02020603050405020304" pitchFamily="18" charset="0"/>
              <a:cs typeface="Times New Roman" panose="02020603050405020304" pitchFamily="18" charset="0"/>
            </a:endParaRPr>
          </a:p>
        </p:txBody>
      </p:sp>
      <p:sp>
        <p:nvSpPr>
          <p:cNvPr id="694275" name="Rectangle 3"/>
          <p:cNvSpPr>
            <a:spLocks noChangeArrowheads="1"/>
          </p:cNvSpPr>
          <p:nvPr/>
        </p:nvSpPr>
        <p:spPr bwMode="auto">
          <a:xfrm>
            <a:off x="935831" y="188640"/>
            <a:ext cx="7272337"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3200" b="1" i="1" dirty="0" err="1" smtClean="0">
                <a:solidFill>
                  <a:schemeClr val="tx1"/>
                </a:solidFill>
              </a:rPr>
              <a:t>Limits</a:t>
            </a:r>
            <a:endParaRPr lang="fr-FR" altLang="fr-FR" sz="3200" b="1" i="1" dirty="0">
              <a:solidFill>
                <a:schemeClr val="tx1"/>
              </a:solidFill>
            </a:endParaRPr>
          </a:p>
        </p:txBody>
      </p:sp>
      <p:sp>
        <p:nvSpPr>
          <p:cNvPr id="2" name="ZoneTexte 1"/>
          <p:cNvSpPr txBox="1"/>
          <p:nvPr/>
        </p:nvSpPr>
        <p:spPr>
          <a:xfrm>
            <a:off x="3995936" y="1340768"/>
            <a:ext cx="4752528" cy="1077218"/>
          </a:xfrm>
          <a:prstGeom prst="rect">
            <a:avLst/>
          </a:prstGeom>
          <a:solidFill>
            <a:srgbClr val="FFCC66"/>
          </a:solidFill>
          <a:ln>
            <a:solidFill>
              <a:srgbClr val="7F0000"/>
            </a:solidFill>
          </a:ln>
        </p:spPr>
        <p:txBody>
          <a:bodyPr wrap="square" rtlCol="0">
            <a:spAutoFit/>
          </a:bodyPr>
          <a:lstStyle/>
          <a:p>
            <a:r>
              <a:rPr lang="fr-FR" b="1" dirty="0">
                <a:latin typeface="Times" panose="02020603050405020304" pitchFamily="18" charset="0"/>
                <a:cs typeface="Times New Roman" panose="02020603050405020304" pitchFamily="18" charset="0"/>
              </a:rPr>
              <a:t>… and </a:t>
            </a:r>
            <a:r>
              <a:rPr lang="fr-FR" b="1" dirty="0" err="1">
                <a:latin typeface="Times" panose="02020603050405020304" pitchFamily="18" charset="0"/>
                <a:cs typeface="Times New Roman" panose="02020603050405020304" pitchFamily="18" charset="0"/>
              </a:rPr>
              <a:t>also</a:t>
            </a:r>
            <a:r>
              <a:rPr lang="fr-FR" b="1" dirty="0">
                <a:latin typeface="Times" panose="02020603050405020304" pitchFamily="18" charset="0"/>
                <a:cs typeface="Times New Roman" panose="02020603050405020304" pitchFamily="18" charset="0"/>
              </a:rPr>
              <a:t> the </a:t>
            </a:r>
            <a:r>
              <a:rPr lang="fr-FR" b="1" dirty="0" err="1">
                <a:latin typeface="Times" panose="02020603050405020304" pitchFamily="18" charset="0"/>
                <a:cs typeface="Times New Roman" panose="02020603050405020304" pitchFamily="18" charset="0"/>
              </a:rPr>
              <a:t>period</a:t>
            </a:r>
            <a:r>
              <a:rPr lang="fr-FR" b="1" dirty="0" smtClean="0">
                <a:latin typeface="Times" panose="02020603050405020304" pitchFamily="18" charset="0"/>
                <a:cs typeface="Times New Roman" panose="02020603050405020304" pitchFamily="18" charset="0"/>
              </a:rPr>
              <a:t>: 2012 – 2016</a:t>
            </a:r>
          </a:p>
          <a:p>
            <a:r>
              <a:rPr lang="fr-FR" sz="2000" b="1" dirty="0" smtClean="0">
                <a:latin typeface="Times" panose="02020603050405020304" pitchFamily="18" charset="0"/>
                <a:cs typeface="Times New Roman" panose="02020603050405020304" pitchFamily="18" charset="0"/>
              </a:rPr>
              <a:t>(</a:t>
            </a:r>
            <a:r>
              <a:rPr lang="fr-FR" sz="2000" b="1" dirty="0" err="1" smtClean="0">
                <a:latin typeface="Times" panose="02020603050405020304" pitchFamily="18" charset="0"/>
                <a:cs typeface="Times New Roman" panose="02020603050405020304" pitchFamily="18" charset="0"/>
              </a:rPr>
              <a:t>earlier</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events</a:t>
            </a:r>
            <a:r>
              <a:rPr lang="fr-FR" sz="2000" b="1" dirty="0" smtClean="0">
                <a:latin typeface="Times" panose="02020603050405020304" pitchFamily="18" charset="0"/>
                <a:cs typeface="Times New Roman" panose="02020603050405020304" pitchFamily="18" charset="0"/>
              </a:rPr>
              <a:t> / </a:t>
            </a:r>
            <a:r>
              <a:rPr lang="fr-FR" sz="2000" b="1" dirty="0" err="1" smtClean="0">
                <a:latin typeface="Times" panose="02020603050405020304" pitchFamily="18" charset="0"/>
                <a:cs typeface="Times New Roman" panose="02020603050405020304" pitchFamily="18" charset="0"/>
              </a:rPr>
              <a:t>evolutions</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won’t</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be</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systematically</a:t>
            </a:r>
            <a:r>
              <a:rPr lang="fr-FR" sz="2000" b="1" dirty="0" smtClean="0">
                <a:latin typeface="Times" panose="02020603050405020304" pitchFamily="18" charset="0"/>
                <a:cs typeface="Times New Roman" panose="02020603050405020304" pitchFamily="18" charset="0"/>
              </a:rPr>
              <a:t> </a:t>
            </a:r>
            <a:r>
              <a:rPr lang="fr-FR" sz="2000" b="1" dirty="0" err="1" smtClean="0">
                <a:latin typeface="Times" panose="02020603050405020304" pitchFamily="18" charset="0"/>
                <a:cs typeface="Times New Roman" panose="02020603050405020304" pitchFamily="18" charset="0"/>
              </a:rPr>
              <a:t>mentioned</a:t>
            </a:r>
            <a:r>
              <a:rPr lang="fr-FR" sz="2000" b="1" dirty="0" smtClean="0">
                <a:latin typeface="Times" panose="02020603050405020304" pitchFamily="18" charset="0"/>
                <a:cs typeface="Times New Roman" panose="02020603050405020304" pitchFamily="18" charset="0"/>
              </a:rPr>
              <a:t>) </a:t>
            </a:r>
            <a:endParaRPr lang="fr-FR" sz="2000" b="1" dirty="0">
              <a:latin typeface="Times" panose="02020603050405020304" pitchFamily="18" charset="0"/>
              <a:cs typeface="Times New Roman" panose="02020603050405020304" pitchFamily="18" charset="0"/>
            </a:endParaRPr>
          </a:p>
        </p:txBody>
      </p:sp>
      <p:grpSp>
        <p:nvGrpSpPr>
          <p:cNvPr id="7" name="Groupe 6"/>
          <p:cNvGrpSpPr/>
          <p:nvPr/>
        </p:nvGrpSpPr>
        <p:grpSpPr>
          <a:xfrm>
            <a:off x="3347864" y="2706018"/>
            <a:ext cx="4752528" cy="2871105"/>
            <a:chOff x="4932040" y="2562002"/>
            <a:chExt cx="4752528" cy="2871105"/>
          </a:xfrm>
        </p:grpSpPr>
        <p:sp>
          <p:nvSpPr>
            <p:cNvPr id="6" name="ZoneTexte 5"/>
            <p:cNvSpPr txBox="1"/>
            <p:nvPr/>
          </p:nvSpPr>
          <p:spPr>
            <a:xfrm>
              <a:off x="4932040" y="3494115"/>
              <a:ext cx="4752528" cy="1938992"/>
            </a:xfrm>
            <a:prstGeom prst="rect">
              <a:avLst/>
            </a:prstGeom>
            <a:solidFill>
              <a:schemeClr val="accent1">
                <a:lumMod val="20000"/>
                <a:lumOff val="80000"/>
              </a:schemeClr>
            </a:solidFill>
            <a:ln w="28575">
              <a:solidFill>
                <a:schemeClr val="accent6"/>
              </a:solidFill>
            </a:ln>
          </p:spPr>
          <p:txBody>
            <a:bodyPr wrap="square" rtlCol="0">
              <a:spAutoFit/>
            </a:bodyPr>
            <a:lstStyle/>
            <a:p>
              <a:r>
                <a:rPr lang="fr-FR" b="1" dirty="0" smtClean="0">
                  <a:latin typeface="Times" panose="02020603050405020304" pitchFamily="18" charset="0"/>
                  <a:cs typeface="Times New Roman" panose="02020603050405020304" pitchFamily="18" charset="0"/>
                </a:rPr>
                <a:t>1- </a:t>
              </a:r>
              <a:r>
                <a:rPr lang="fr-FR" b="1" dirty="0" err="1" smtClean="0">
                  <a:latin typeface="Times" panose="02020603050405020304" pitchFamily="18" charset="0"/>
                  <a:cs typeface="Times New Roman" panose="02020603050405020304" pitchFamily="18" charset="0"/>
                </a:rPr>
                <a:t>Thanks</a:t>
              </a:r>
              <a:r>
                <a:rPr lang="fr-FR" b="1" dirty="0" smtClean="0">
                  <a:latin typeface="Times" panose="02020603050405020304" pitchFamily="18" charset="0"/>
                  <a:cs typeface="Times New Roman" panose="02020603050405020304" pitchFamily="18" charset="0"/>
                </a:rPr>
                <a:t> to all of </a:t>
              </a:r>
              <a:r>
                <a:rPr lang="fr-FR" b="1" dirty="0" err="1" smtClean="0">
                  <a:latin typeface="Times" panose="02020603050405020304" pitchFamily="18" charset="0"/>
                  <a:cs typeface="Times New Roman" panose="02020603050405020304" pitchFamily="18" charset="0"/>
                </a:rPr>
                <a:t>you</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who</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answered</a:t>
              </a:r>
              <a:r>
                <a:rPr lang="fr-FR" b="1" dirty="0" smtClean="0">
                  <a:latin typeface="Times" panose="02020603050405020304" pitchFamily="18" charset="0"/>
                  <a:cs typeface="Times New Roman" panose="02020603050405020304" pitchFamily="18" charset="0"/>
                </a:rPr>
                <a:t>  the questionnaire!</a:t>
              </a:r>
            </a:p>
            <a:p>
              <a:r>
                <a:rPr lang="fr-FR" b="1" dirty="0" smtClean="0">
                  <a:latin typeface="Times" panose="02020603050405020304" pitchFamily="18" charset="0"/>
                  <a:cs typeface="Times New Roman" panose="02020603050405020304" pitchFamily="18" charset="0"/>
                </a:rPr>
                <a:t>2- </a:t>
              </a:r>
              <a:r>
                <a:rPr lang="fr-FR" b="1" dirty="0" err="1" smtClean="0">
                  <a:latin typeface="Times" panose="02020603050405020304" pitchFamily="18" charset="0"/>
                  <a:cs typeface="Times New Roman" panose="02020603050405020304" pitchFamily="18" charset="0"/>
                </a:rPr>
                <a:t>We</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will</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try</a:t>
              </a:r>
              <a:r>
                <a:rPr lang="fr-FR" b="1" dirty="0" smtClean="0">
                  <a:latin typeface="Times" panose="02020603050405020304" pitchFamily="18" charset="0"/>
                  <a:cs typeface="Times New Roman" panose="02020603050405020304" pitchFamily="18" charset="0"/>
                </a:rPr>
                <a:t> to </a:t>
              </a:r>
              <a:r>
                <a:rPr lang="fr-FR" b="1" dirty="0" err="1" smtClean="0">
                  <a:latin typeface="Times" panose="02020603050405020304" pitchFamily="18" charset="0"/>
                  <a:cs typeface="Times New Roman" panose="02020603050405020304" pitchFamily="18" charset="0"/>
                </a:rPr>
                <a:t>find</a:t>
              </a:r>
              <a:r>
                <a:rPr lang="fr-FR" b="1" dirty="0" smtClean="0">
                  <a:latin typeface="Times" panose="02020603050405020304" pitchFamily="18" charset="0"/>
                  <a:cs typeface="Times New Roman" panose="02020603050405020304" pitchFamily="18" charset="0"/>
                </a:rPr>
                <a:t> a </a:t>
              </a:r>
              <a:r>
                <a:rPr lang="fr-FR" b="1" dirty="0" err="1" smtClean="0">
                  <a:latin typeface="Times" panose="02020603050405020304" pitchFamily="18" charset="0"/>
                  <a:cs typeface="Times New Roman" panose="02020603050405020304" pitchFamily="18" charset="0"/>
                </a:rPr>
                <a:t>way</a:t>
              </a:r>
              <a:r>
                <a:rPr lang="fr-FR" b="1" dirty="0" smtClean="0">
                  <a:latin typeface="Times" panose="02020603050405020304" pitchFamily="18" charset="0"/>
                  <a:cs typeface="Times New Roman" panose="02020603050405020304" pitchFamily="18" charset="0"/>
                </a:rPr>
                <a:t> of </a:t>
              </a:r>
              <a:r>
                <a:rPr lang="fr-FR" b="1" dirty="0" err="1" smtClean="0">
                  <a:latin typeface="Times" panose="02020603050405020304" pitchFamily="18" charset="0"/>
                  <a:cs typeface="Times New Roman" panose="02020603050405020304" pitchFamily="18" charset="0"/>
                </a:rPr>
                <a:t>making</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this</a:t>
              </a:r>
              <a:r>
                <a:rPr lang="fr-FR" b="1" dirty="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very</a:t>
              </a:r>
              <a:r>
                <a:rPr lang="fr-FR" b="1" dirty="0" smtClean="0">
                  <a:latin typeface="Times" panose="02020603050405020304" pitchFamily="18" charset="0"/>
                  <a:cs typeface="Times New Roman" panose="02020603050405020304" pitchFamily="18" charset="0"/>
                </a:rPr>
                <a:t> </a:t>
              </a:r>
              <a:r>
                <a:rPr lang="fr-FR" b="1" dirty="0" err="1" smtClean="0">
                  <a:latin typeface="Times" panose="02020603050405020304" pitchFamily="18" charset="0"/>
                  <a:cs typeface="Times New Roman" panose="02020603050405020304" pitchFamily="18" charset="0"/>
                </a:rPr>
                <a:t>rich</a:t>
              </a:r>
              <a:r>
                <a:rPr lang="fr-FR" b="1" dirty="0" smtClean="0">
                  <a:latin typeface="Times" panose="02020603050405020304" pitchFamily="18" charset="0"/>
                  <a:cs typeface="Times New Roman" panose="02020603050405020304" pitchFamily="18" charset="0"/>
                </a:rPr>
                <a:t> information </a:t>
              </a:r>
              <a:r>
                <a:rPr lang="fr-FR" b="1" dirty="0" err="1" smtClean="0">
                  <a:latin typeface="Times" panose="02020603050405020304" pitchFamily="18" charset="0"/>
                  <a:cs typeface="Times New Roman" panose="02020603050405020304" pitchFamily="18" charset="0"/>
                </a:rPr>
                <a:t>available</a:t>
              </a:r>
              <a:r>
                <a:rPr lang="fr-FR" b="1" dirty="0" smtClean="0">
                  <a:latin typeface="Times" panose="02020603050405020304" pitchFamily="18" charset="0"/>
                  <a:cs typeface="Times New Roman" panose="02020603050405020304" pitchFamily="18" charset="0"/>
                </a:rPr>
                <a:t> on line. </a:t>
              </a:r>
            </a:p>
          </p:txBody>
        </p:sp>
        <p:cxnSp>
          <p:nvCxnSpPr>
            <p:cNvPr id="4" name="Connecteur droit 3"/>
            <p:cNvCxnSpPr/>
            <p:nvPr/>
          </p:nvCxnSpPr>
          <p:spPr>
            <a:xfrm flipH="1">
              <a:off x="6372200" y="2562002"/>
              <a:ext cx="1296144" cy="93211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4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par>
                                <p:cTn id="10" presetID="42" presetClass="path" presetSubtype="0" accel="50000" decel="50000" fill="hold" grpId="1" nodeType="withEffect">
                                  <p:stCondLst>
                                    <p:cond delay="0"/>
                                  </p:stCondLst>
                                  <p:childTnLst>
                                    <p:animMotion origin="layout" path="M -0.17327 -0.17152 L 5E-6 -4.07407E-6 " pathEditMode="relative" rAng="0" ptsTypes="AA">
                                      <p:cBhvr>
                                        <p:cTn id="11" dur="2000" fill="hold"/>
                                        <p:tgtEl>
                                          <p:spTgt spid="2"/>
                                        </p:tgtEl>
                                        <p:attrNameLst>
                                          <p:attrName>ppt_x</p:attrName>
                                          <p:attrName>ppt_y</p:attrName>
                                        </p:attrNameLst>
                                      </p:cBhvr>
                                      <p:rCtr x="8663" y="8565"/>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7" name="Rectangle 5"/>
          <p:cNvSpPr>
            <a:spLocks noGrp="1" noChangeArrowheads="1"/>
          </p:cNvSpPr>
          <p:nvPr>
            <p:ph type="body" sz="half" idx="1"/>
          </p:nvPr>
        </p:nvSpPr>
        <p:spPr>
          <a:xfrm>
            <a:off x="685800" y="1628800"/>
            <a:ext cx="3810000" cy="5157192"/>
          </a:xfrm>
          <a:solidFill>
            <a:srgbClr val="FEFFCC"/>
          </a:solidFill>
          <a:ln>
            <a:solidFill>
              <a:schemeClr val="tx1"/>
            </a:solidFill>
            <a:miter lim="800000"/>
            <a:headEnd/>
            <a:tailEnd/>
          </a:ln>
        </p:spPr>
        <p:txBody>
          <a:bodyPr/>
          <a:lstStyle/>
          <a:p>
            <a:pPr>
              <a:lnSpc>
                <a:spcPct val="90000"/>
              </a:lnSpc>
            </a:pPr>
            <a:r>
              <a:rPr lang="fr-FR" altLang="fr-FR" sz="2000" b="1" dirty="0" err="1" smtClean="0">
                <a:latin typeface="Arial Narrow" panose="020B0606020202030204" pitchFamily="34" charset="0"/>
              </a:rPr>
              <a:t>Andorra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Belgium</a:t>
            </a:r>
            <a:r>
              <a:rPr lang="fr-FR" altLang="fr-FR" sz="2000" b="1" dirty="0" smtClean="0">
                <a:latin typeface="Arial Narrow" panose="020B0606020202030204" pitchFamily="34" charset="0"/>
              </a:rPr>
              <a:t> (French-</a:t>
            </a:r>
            <a:r>
              <a:rPr lang="fr-FR" altLang="fr-FR" sz="2000" b="1" dirty="0" err="1" smtClean="0">
                <a:latin typeface="Arial Narrow" panose="020B0606020202030204" pitchFamily="34" charset="0"/>
              </a:rPr>
              <a:t>speaking</a:t>
            </a:r>
            <a:r>
              <a:rPr lang="fr-FR" altLang="fr-FR" sz="2000" b="1" dirty="0" smtClean="0">
                <a:latin typeface="Arial Narrow" panose="020B0606020202030204" pitchFamily="34" charset="0"/>
              </a:rPr>
              <a:t>)</a:t>
            </a:r>
          </a:p>
          <a:p>
            <a:pPr>
              <a:lnSpc>
                <a:spcPct val="90000"/>
              </a:lnSpc>
            </a:pPr>
            <a:r>
              <a:rPr lang="fr-FR" altLang="fr-FR" sz="2000" b="1" dirty="0" smtClean="0">
                <a:latin typeface="Arial Narrow" panose="020B0606020202030204" pitchFamily="34" charset="0"/>
              </a:rPr>
              <a:t>Canada</a:t>
            </a:r>
          </a:p>
          <a:p>
            <a:pPr>
              <a:lnSpc>
                <a:spcPct val="90000"/>
              </a:lnSpc>
            </a:pPr>
            <a:r>
              <a:rPr lang="fr-FR" altLang="fr-FR" sz="2000" b="1" dirty="0" smtClean="0">
                <a:latin typeface="Arial Narrow" panose="020B0606020202030204" pitchFamily="34" charset="0"/>
              </a:rPr>
              <a:t>Commonwealth of </a:t>
            </a:r>
            <a:r>
              <a:rPr lang="fr-FR" altLang="fr-FR" sz="2000" b="1" dirty="0" err="1" smtClean="0">
                <a:latin typeface="Arial Narrow" panose="020B0606020202030204" pitchFamily="34" charset="0"/>
              </a:rPr>
              <a:t>Dominica</a:t>
            </a:r>
            <a:endParaRPr lang="fr-FR" altLang="fr-FR" sz="2000" b="1" dirty="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France </a:t>
            </a:r>
          </a:p>
          <a:p>
            <a:pPr>
              <a:lnSpc>
                <a:spcPct val="90000"/>
              </a:lnSpc>
            </a:pPr>
            <a:r>
              <a:rPr lang="fr-FR" altLang="fr-FR" sz="2000" b="1" dirty="0" smtClean="0">
                <a:latin typeface="Arial Narrow" panose="020B0606020202030204" pitchFamily="34" charset="0"/>
              </a:rPr>
              <a:t>Germany</a:t>
            </a:r>
          </a:p>
          <a:p>
            <a:pPr>
              <a:lnSpc>
                <a:spcPct val="90000"/>
              </a:lnSpc>
            </a:pPr>
            <a:r>
              <a:rPr lang="fr-FR" altLang="fr-FR" sz="2000" b="1" dirty="0" err="1" smtClean="0">
                <a:latin typeface="Arial Narrow" panose="020B0606020202030204" pitchFamily="34" charset="0"/>
              </a:rPr>
              <a:t>Greece</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Japan</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Luxemburg</a:t>
            </a:r>
          </a:p>
          <a:p>
            <a:pPr>
              <a:lnSpc>
                <a:spcPct val="90000"/>
              </a:lnSpc>
            </a:pPr>
            <a:r>
              <a:rPr lang="fr-FR" altLang="fr-FR" sz="2000" b="1" dirty="0" smtClean="0">
                <a:latin typeface="Arial Narrow" panose="020B0606020202030204" pitchFamily="34" charset="0"/>
              </a:rPr>
              <a:t>Malta</a:t>
            </a:r>
          </a:p>
          <a:p>
            <a:pPr>
              <a:lnSpc>
                <a:spcPct val="90000"/>
              </a:lnSpc>
            </a:pPr>
            <a:r>
              <a:rPr lang="fr-FR" altLang="fr-FR" sz="2000" b="1" dirty="0" err="1" smtClean="0">
                <a:latin typeface="Arial Narrow" panose="020B0606020202030204" pitchFamily="34" charset="0"/>
              </a:rPr>
              <a:t>Poland</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Portugal</a:t>
            </a:r>
          </a:p>
          <a:p>
            <a:pPr>
              <a:lnSpc>
                <a:spcPct val="90000"/>
              </a:lnSpc>
            </a:pPr>
            <a:r>
              <a:rPr lang="fr-FR" altLang="fr-FR" sz="2000" b="1" dirty="0" err="1" smtClean="0">
                <a:latin typeface="Arial Narrow" panose="020B0606020202030204" pitchFamily="34" charset="0"/>
              </a:rPr>
              <a:t>Slovakia</a:t>
            </a:r>
            <a:endParaRPr lang="fr-FR" altLang="fr-FR" sz="2000" b="1" dirty="0" smtClean="0">
              <a:latin typeface="Arial Narrow" panose="020B0606020202030204" pitchFamily="34" charset="0"/>
            </a:endParaRPr>
          </a:p>
          <a:p>
            <a:pPr>
              <a:lnSpc>
                <a:spcPct val="90000"/>
              </a:lnSpc>
            </a:pPr>
            <a:r>
              <a:rPr lang="fr-FR" altLang="fr-FR" sz="2000" b="1" dirty="0" smtClean="0">
                <a:latin typeface="Arial Narrow" panose="020B0606020202030204" pitchFamily="34" charset="0"/>
              </a:rPr>
              <a:t>Spain</a:t>
            </a:r>
          </a:p>
          <a:p>
            <a:pPr>
              <a:lnSpc>
                <a:spcPct val="90000"/>
              </a:lnSpc>
            </a:pPr>
            <a:r>
              <a:rPr lang="fr-FR" altLang="fr-FR" sz="2000" b="1" dirty="0" err="1" smtClean="0">
                <a:latin typeface="Arial Narrow" panose="020B0606020202030204" pitchFamily="34" charset="0"/>
              </a:rPr>
              <a:t>Switzerland</a:t>
            </a:r>
            <a:r>
              <a:rPr lang="fr-FR" altLang="fr-FR" sz="2000" b="1" dirty="0" smtClean="0">
                <a:latin typeface="Arial Narrow" panose="020B0606020202030204" pitchFamily="34" charset="0"/>
              </a:rPr>
              <a:t> (Tessin)</a:t>
            </a:r>
          </a:p>
          <a:p>
            <a:pPr>
              <a:lnSpc>
                <a:spcPct val="90000"/>
              </a:lnSpc>
            </a:pPr>
            <a:endParaRPr lang="fr-FR" altLang="fr-FR" sz="2400" dirty="0" smtClean="0"/>
          </a:p>
          <a:p>
            <a:pPr>
              <a:lnSpc>
                <a:spcPct val="90000"/>
              </a:lnSpc>
            </a:pPr>
            <a:endParaRPr lang="fr-FR" altLang="fr-FR" sz="2400" dirty="0"/>
          </a:p>
        </p:txBody>
      </p:sp>
      <p:sp>
        <p:nvSpPr>
          <p:cNvPr id="888838" name="Rectangle 6"/>
          <p:cNvSpPr>
            <a:spLocks noGrp="1" noChangeArrowheads="1"/>
          </p:cNvSpPr>
          <p:nvPr>
            <p:ph type="body" sz="half" idx="2"/>
          </p:nvPr>
        </p:nvSpPr>
        <p:spPr>
          <a:xfrm>
            <a:off x="4572000" y="1637344"/>
            <a:ext cx="3810000" cy="5148648"/>
          </a:xfrm>
          <a:solidFill>
            <a:srgbClr val="FEFFCC"/>
          </a:solidFill>
          <a:ln w="6350">
            <a:solidFill>
              <a:schemeClr val="tx1"/>
            </a:solidFill>
            <a:miter lim="800000"/>
            <a:headEnd/>
            <a:tailEnd/>
          </a:ln>
        </p:spPr>
        <p:txBody>
          <a:bodyPr/>
          <a:lstStyle/>
          <a:p>
            <a:pPr marL="0" indent="0">
              <a:lnSpc>
                <a:spcPct val="90000"/>
              </a:lnSpc>
              <a:buNone/>
            </a:pPr>
            <a:r>
              <a:rPr lang="fr-FR" altLang="fr-FR" sz="2000" b="1" dirty="0">
                <a:latin typeface="Arial Narrow" panose="020B0606020202030204" pitchFamily="34" charset="0"/>
              </a:rPr>
              <a:t>This </a:t>
            </a:r>
            <a:r>
              <a:rPr lang="fr-FR" altLang="fr-FR" sz="2000" b="1" dirty="0" err="1">
                <a:latin typeface="Arial Narrow" panose="020B0606020202030204" pitchFamily="34" charset="0"/>
              </a:rPr>
              <a:t>conference’s</a:t>
            </a:r>
            <a:r>
              <a:rPr lang="fr-FR" altLang="fr-FR" sz="2000" b="1" dirty="0">
                <a:latin typeface="Arial Narrow" panose="020B0606020202030204" pitchFamily="34" charset="0"/>
              </a:rPr>
              <a:t> abstracts </a:t>
            </a:r>
          </a:p>
          <a:p>
            <a:pPr>
              <a:lnSpc>
                <a:spcPct val="90000"/>
              </a:lnSpc>
            </a:pPr>
            <a:r>
              <a:rPr lang="fr-FR" altLang="fr-FR" sz="2000" b="1" dirty="0" err="1" smtClean="0">
                <a:latin typeface="Arial Narrow" panose="020B0606020202030204" pitchFamily="34" charset="0"/>
              </a:rPr>
              <a:t>Hungary</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Morocco</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Slovenia</a:t>
            </a:r>
            <a:endParaRPr lang="fr-FR" altLang="fr-FR" sz="2000" b="1" dirty="0">
              <a:latin typeface="Arial Narrow" panose="020B0606020202030204" pitchFamily="34" charset="0"/>
            </a:endParaRPr>
          </a:p>
          <a:p>
            <a:pPr>
              <a:lnSpc>
                <a:spcPct val="90000"/>
              </a:lnSpc>
            </a:pPr>
            <a:r>
              <a:rPr lang="fr-FR" altLang="fr-FR" sz="2000" b="1" dirty="0" err="1">
                <a:latin typeface="Arial Narrow" panose="020B0606020202030204" pitchFamily="34" charset="0"/>
              </a:rPr>
              <a:t>Russian</a:t>
            </a:r>
            <a:r>
              <a:rPr lang="fr-FR" altLang="fr-FR" sz="2000" b="1" dirty="0">
                <a:latin typeface="Arial Narrow" panose="020B0606020202030204" pitchFamily="34" charset="0"/>
              </a:rPr>
              <a:t> </a:t>
            </a:r>
            <a:r>
              <a:rPr lang="fr-FR" altLang="fr-FR" sz="2000" b="1" dirty="0" err="1">
                <a:latin typeface="Arial Narrow" panose="020B0606020202030204" pitchFamily="34" charset="0"/>
              </a:rPr>
              <a:t>Federation</a:t>
            </a:r>
            <a:endParaRPr lang="fr-FR" altLang="fr-FR" sz="2000" b="1" dirty="0">
              <a:latin typeface="Arial Narrow" panose="020B0606020202030204" pitchFamily="34" charset="0"/>
            </a:endParaRPr>
          </a:p>
          <a:p>
            <a:pPr marL="0" indent="0">
              <a:lnSpc>
                <a:spcPct val="90000"/>
              </a:lnSpc>
              <a:buNone/>
            </a:pPr>
            <a:r>
              <a:rPr lang="fr-FR" altLang="fr-FR" sz="2000" b="1" dirty="0" err="1" smtClean="0">
                <a:latin typeface="Arial Narrow" panose="020B0606020202030204" pitchFamily="34" charset="0"/>
              </a:rPr>
              <a:t>Various</a:t>
            </a:r>
            <a:r>
              <a:rPr lang="fr-FR" altLang="fr-FR" sz="2000" b="1" dirty="0" smtClean="0">
                <a:latin typeface="Arial Narrow" panose="020B0606020202030204" pitchFamily="34" charset="0"/>
              </a:rPr>
              <a:t> publications</a:t>
            </a:r>
            <a:endParaRPr lang="fr-FR" altLang="fr-FR" sz="2000" b="1" dirty="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Belgium</a:t>
            </a:r>
            <a:r>
              <a:rPr lang="fr-FR" altLang="fr-FR" sz="2000" b="1" dirty="0" smtClean="0">
                <a:latin typeface="Arial Narrow" panose="020B0606020202030204" pitchFamily="34" charset="0"/>
              </a:rPr>
              <a:t> (Dutch-</a:t>
            </a:r>
            <a:r>
              <a:rPr lang="fr-FR" altLang="fr-FR" sz="2000" b="1" dirty="0" err="1" smtClean="0">
                <a:latin typeface="Arial Narrow" panose="020B0606020202030204" pitchFamily="34" charset="0"/>
              </a:rPr>
              <a:t>speaking</a:t>
            </a:r>
            <a:r>
              <a:rPr lang="fr-FR" altLang="fr-FR" sz="2000" b="1" dirty="0" smtClean="0">
                <a:latin typeface="Arial Narrow" panose="020B0606020202030204" pitchFamily="34" charset="0"/>
              </a:rPr>
              <a:t>)</a:t>
            </a:r>
          </a:p>
          <a:p>
            <a:pPr>
              <a:lnSpc>
                <a:spcPct val="90000"/>
              </a:lnSpc>
            </a:pPr>
            <a:r>
              <a:rPr lang="fr-FR" altLang="fr-FR" sz="2000" b="1" dirty="0" err="1" smtClean="0">
                <a:latin typeface="Arial Narrow" panose="020B0606020202030204" pitchFamily="34" charset="0"/>
              </a:rPr>
              <a:t>Denmark</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Estonia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Finland</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Iceland</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Latvia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Lithuania</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Sweden</a:t>
            </a:r>
            <a:endParaRPr lang="fr-FR" altLang="fr-FR" sz="2000" b="1" dirty="0" smtClean="0">
              <a:latin typeface="Arial Narrow" panose="020B0606020202030204" pitchFamily="34" charset="0"/>
            </a:endParaRPr>
          </a:p>
          <a:p>
            <a:pPr>
              <a:lnSpc>
                <a:spcPct val="90000"/>
              </a:lnSpc>
            </a:pPr>
            <a:r>
              <a:rPr lang="fr-FR" altLang="fr-FR" sz="2000" b="1" dirty="0" err="1" smtClean="0">
                <a:latin typeface="Arial Narrow" panose="020B0606020202030204" pitchFamily="34" charset="0"/>
              </a:rPr>
              <a:t>Switzerland</a:t>
            </a:r>
            <a:r>
              <a:rPr lang="fr-FR" altLang="fr-FR" sz="2000" b="1" dirty="0" smtClean="0">
                <a:latin typeface="Arial Narrow" panose="020B0606020202030204" pitchFamily="34" charset="0"/>
              </a:rPr>
              <a:t> (</a:t>
            </a:r>
            <a:r>
              <a:rPr lang="fr-FR" altLang="fr-FR" sz="2000" b="1" dirty="0" err="1" smtClean="0">
                <a:latin typeface="Arial Narrow" panose="020B0606020202030204" pitchFamily="34" charset="0"/>
              </a:rPr>
              <a:t>others</a:t>
            </a:r>
            <a:r>
              <a:rPr lang="fr-FR" altLang="fr-FR" sz="2000" b="1" dirty="0" smtClean="0">
                <a:latin typeface="Arial Narrow" panose="020B0606020202030204" pitchFamily="34" charset="0"/>
              </a:rPr>
              <a:t>)</a:t>
            </a:r>
          </a:p>
          <a:p>
            <a:pPr>
              <a:lnSpc>
                <a:spcPct val="90000"/>
              </a:lnSpc>
            </a:pPr>
            <a:endParaRPr lang="fr-FR" altLang="fr-FR" sz="2000" b="1" dirty="0">
              <a:latin typeface="Arial Narrow" panose="020B0606020202030204" pitchFamily="34" charset="0"/>
            </a:endParaRPr>
          </a:p>
        </p:txBody>
      </p:sp>
      <p:sp>
        <p:nvSpPr>
          <p:cNvPr id="888839" name="Rectangle 7"/>
          <p:cNvSpPr>
            <a:spLocks noChangeArrowheads="1"/>
          </p:cNvSpPr>
          <p:nvPr/>
        </p:nvSpPr>
        <p:spPr bwMode="auto">
          <a:xfrm>
            <a:off x="685800" y="116632"/>
            <a:ext cx="7710512" cy="68580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fr-FR" altLang="fr-FR" sz="2400" b="1" i="1" dirty="0" smtClean="0">
                <a:solidFill>
                  <a:schemeClr val="tx1"/>
                </a:solidFill>
              </a:rPr>
              <a:t>Information </a:t>
            </a:r>
            <a:r>
              <a:rPr lang="fr-FR" altLang="fr-FR" sz="2400" b="1" i="1" dirty="0" err="1" smtClean="0">
                <a:solidFill>
                  <a:schemeClr val="tx1"/>
                </a:solidFill>
              </a:rPr>
              <a:t>collected</a:t>
            </a:r>
            <a:r>
              <a:rPr lang="fr-FR" altLang="fr-FR" sz="2400" b="1" i="1" dirty="0" smtClean="0">
                <a:solidFill>
                  <a:schemeClr val="tx1"/>
                </a:solidFill>
              </a:rPr>
              <a:t> </a:t>
            </a:r>
            <a:r>
              <a:rPr lang="fr-FR" altLang="fr-FR" sz="2400" b="1" i="1" dirty="0" err="1" smtClean="0">
                <a:solidFill>
                  <a:schemeClr val="tx1"/>
                </a:solidFill>
              </a:rPr>
              <a:t>from</a:t>
            </a:r>
            <a:r>
              <a:rPr lang="fr-FR" altLang="fr-FR" sz="2400" b="1" i="1" dirty="0" smtClean="0">
                <a:solidFill>
                  <a:schemeClr val="tx1"/>
                </a:solidFill>
              </a:rPr>
              <a:t> </a:t>
            </a:r>
            <a:r>
              <a:rPr lang="fr-FR" altLang="fr-FR" sz="2400" b="1" i="1" dirty="0" err="1" smtClean="0">
                <a:solidFill>
                  <a:schemeClr val="tx1"/>
                </a:solidFill>
              </a:rPr>
              <a:t>following</a:t>
            </a:r>
            <a:r>
              <a:rPr lang="fr-FR" altLang="fr-FR" sz="2400" b="1" i="1" dirty="0" smtClean="0">
                <a:solidFill>
                  <a:schemeClr val="tx1"/>
                </a:solidFill>
              </a:rPr>
              <a:t> countries/</a:t>
            </a:r>
            <a:r>
              <a:rPr lang="fr-FR" altLang="fr-FR" sz="2400" b="1" i="1" dirty="0" err="1" smtClean="0">
                <a:solidFill>
                  <a:schemeClr val="tx1"/>
                </a:solidFill>
              </a:rPr>
              <a:t>regions</a:t>
            </a:r>
            <a:r>
              <a:rPr lang="fr-FR" altLang="fr-FR" sz="2400" b="1" i="1" dirty="0" smtClean="0">
                <a:solidFill>
                  <a:schemeClr val="tx1"/>
                </a:solidFill>
              </a:rPr>
              <a:t>…</a:t>
            </a:r>
            <a:endParaRPr lang="fr-FR" altLang="fr-FR" sz="2400" b="1" i="1" dirty="0">
              <a:solidFill>
                <a:schemeClr val="tx1"/>
              </a:solidFill>
            </a:endParaRPr>
          </a:p>
        </p:txBody>
      </p:sp>
      <p:sp>
        <p:nvSpPr>
          <p:cNvPr id="2" name="ZoneTexte 1"/>
          <p:cNvSpPr txBox="1"/>
          <p:nvPr/>
        </p:nvSpPr>
        <p:spPr>
          <a:xfrm>
            <a:off x="685800" y="836712"/>
            <a:ext cx="3810000" cy="707886"/>
          </a:xfrm>
          <a:prstGeom prst="rect">
            <a:avLst/>
          </a:prstGeom>
          <a:noFill/>
        </p:spPr>
        <p:txBody>
          <a:bodyPr wrap="square" rtlCol="0">
            <a:spAutoFit/>
          </a:bodyPr>
          <a:lstStyle/>
          <a:p>
            <a:pPr algn="ctr"/>
            <a:r>
              <a:rPr lang="fr-FR" sz="2000" b="1" dirty="0" smtClean="0"/>
              <a:t>Questionnaires</a:t>
            </a:r>
            <a:br>
              <a:rPr lang="fr-FR" sz="2000" b="1" dirty="0" smtClean="0"/>
            </a:br>
            <a:r>
              <a:rPr lang="fr-FR" sz="2000" b="1" dirty="0" smtClean="0"/>
              <a:t>(+ </a:t>
            </a:r>
            <a:r>
              <a:rPr lang="fr-FR" sz="2000" b="1" dirty="0" err="1" smtClean="0"/>
              <a:t>other</a:t>
            </a:r>
            <a:r>
              <a:rPr lang="fr-FR" sz="2000" b="1" dirty="0" smtClean="0"/>
              <a:t> sources)</a:t>
            </a:r>
            <a:endParaRPr lang="fr-FR" sz="2000" b="1" dirty="0"/>
          </a:p>
        </p:txBody>
      </p:sp>
      <p:sp>
        <p:nvSpPr>
          <p:cNvPr id="8" name="ZoneTexte 7"/>
          <p:cNvSpPr txBox="1"/>
          <p:nvPr/>
        </p:nvSpPr>
        <p:spPr>
          <a:xfrm>
            <a:off x="4586312" y="980728"/>
            <a:ext cx="3810000" cy="400110"/>
          </a:xfrm>
          <a:prstGeom prst="rect">
            <a:avLst/>
          </a:prstGeom>
          <a:noFill/>
        </p:spPr>
        <p:txBody>
          <a:bodyPr wrap="square" rtlCol="0">
            <a:spAutoFit/>
          </a:bodyPr>
          <a:lstStyle/>
          <a:p>
            <a:pPr algn="ctr"/>
            <a:r>
              <a:rPr lang="fr-FR" sz="2000" b="1" dirty="0" err="1" smtClean="0"/>
              <a:t>Other</a:t>
            </a:r>
            <a:r>
              <a:rPr lang="fr-FR" sz="2000" b="1" dirty="0" smtClean="0"/>
              <a:t> sources </a:t>
            </a:r>
            <a:r>
              <a:rPr lang="fr-FR" sz="2000" b="1" dirty="0" err="1" smtClean="0"/>
              <a:t>only</a:t>
            </a:r>
            <a:endParaRPr lang="fr-FR"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5" name="ZoneTexte 4"/>
          <p:cNvSpPr txBox="1"/>
          <p:nvPr/>
        </p:nvSpPr>
        <p:spPr>
          <a:xfrm>
            <a:off x="2267744" y="2708920"/>
            <a:ext cx="4752528" cy="461665"/>
          </a:xfrm>
          <a:prstGeom prst="rect">
            <a:avLst/>
          </a:prstGeom>
          <a:solidFill>
            <a:schemeClr val="bg1">
              <a:lumMod val="85000"/>
            </a:schemeClr>
          </a:solidFill>
        </p:spPr>
        <p:txBody>
          <a:bodyPr wrap="square" rtlCol="0">
            <a:spAutoFit/>
          </a:bodyPr>
          <a:lstStyle/>
          <a:p>
            <a:pPr algn="ctr"/>
            <a:r>
              <a:rPr lang="fr-FR" dirty="0" err="1" smtClean="0"/>
              <a:t>Authoritative</a:t>
            </a:r>
            <a:r>
              <a:rPr lang="fr-FR" dirty="0" smtClean="0"/>
              <a:t> vs. non </a:t>
            </a:r>
            <a:r>
              <a:rPr lang="fr-FR" dirty="0" err="1" smtClean="0"/>
              <a:t>authoritative</a:t>
            </a:r>
            <a:endParaRPr lang="fr-FR" dirty="0"/>
          </a:p>
        </p:txBody>
      </p:sp>
      <p:grpSp>
        <p:nvGrpSpPr>
          <p:cNvPr id="30" name="Groupe 29"/>
          <p:cNvGrpSpPr/>
          <p:nvPr/>
        </p:nvGrpSpPr>
        <p:grpSpPr>
          <a:xfrm>
            <a:off x="58180" y="1124744"/>
            <a:ext cx="8978316" cy="4746146"/>
            <a:chOff x="58180" y="1124744"/>
            <a:chExt cx="8978316" cy="4746146"/>
          </a:xfrm>
        </p:grpSpPr>
        <p:sp>
          <p:nvSpPr>
            <p:cNvPr id="6" name="ZoneTexte 5"/>
            <p:cNvSpPr txBox="1"/>
            <p:nvPr/>
          </p:nvSpPr>
          <p:spPr>
            <a:xfrm>
              <a:off x="58180" y="3562566"/>
              <a:ext cx="8978316" cy="2308324"/>
            </a:xfrm>
            <a:prstGeom prst="rect">
              <a:avLst/>
            </a:prstGeom>
            <a:solidFill>
              <a:schemeClr val="bg1"/>
            </a:solidFill>
            <a:ln>
              <a:solidFill>
                <a:srgbClr val="C00000"/>
              </a:solidFill>
            </a:ln>
          </p:spPr>
          <p:txBody>
            <a:bodyPr wrap="square" rtlCol="0">
              <a:spAutoFit/>
            </a:bodyPr>
            <a:lstStyle/>
            <a:p>
              <a:r>
                <a:rPr lang="fr-FR" dirty="0" err="1" smtClean="0"/>
                <a:t>Why</a:t>
              </a:r>
              <a:r>
                <a:rPr lang="fr-FR" dirty="0" smtClean="0"/>
                <a:t> </a:t>
              </a:r>
              <a:r>
                <a:rPr lang="fr-FR" dirty="0" err="1" smtClean="0"/>
                <a:t>is</a:t>
              </a:r>
              <a:r>
                <a:rPr lang="fr-FR" dirty="0" smtClean="0"/>
                <a:t> </a:t>
              </a:r>
              <a:r>
                <a:rPr lang="fr-FR" dirty="0" err="1" smtClean="0"/>
                <a:t>it</a:t>
              </a:r>
              <a:r>
                <a:rPr lang="fr-FR" dirty="0" smtClean="0"/>
                <a:t> </a:t>
              </a:r>
              <a:r>
                <a:rPr lang="fr-FR" dirty="0" err="1" smtClean="0"/>
                <a:t>so</a:t>
              </a:r>
              <a:r>
                <a:rPr lang="fr-FR" dirty="0" smtClean="0"/>
                <a:t> important? </a:t>
              </a:r>
            </a:p>
            <a:p>
              <a:pPr marL="342900" indent="-342900">
                <a:buFontTx/>
                <a:buChar char="-"/>
              </a:pPr>
              <a:r>
                <a:rPr lang="fr-FR" dirty="0" err="1" smtClean="0"/>
                <a:t>Awakening</a:t>
              </a:r>
              <a:r>
                <a:rPr lang="fr-FR" dirty="0" smtClean="0"/>
                <a:t> to </a:t>
              </a:r>
              <a:r>
                <a:rPr lang="fr-FR" dirty="0" err="1" smtClean="0"/>
                <a:t>Languages</a:t>
              </a:r>
              <a:r>
                <a:rPr lang="fr-FR" dirty="0" smtClean="0"/>
                <a:t> </a:t>
              </a:r>
              <a:r>
                <a:rPr lang="fr-FR" dirty="0" err="1" smtClean="0"/>
                <a:t>may</a:t>
              </a:r>
              <a:r>
                <a:rPr lang="fr-FR" dirty="0" smtClean="0"/>
                <a:t> </a:t>
              </a:r>
              <a:r>
                <a:rPr lang="fr-FR" dirty="0" err="1" smtClean="0"/>
                <a:t>be</a:t>
              </a:r>
              <a:r>
                <a:rPr lang="fr-FR" dirty="0" smtClean="0"/>
                <a:t> </a:t>
              </a:r>
              <a:r>
                <a:rPr lang="fr-FR" dirty="0" err="1" smtClean="0"/>
                <a:t>now</a:t>
              </a:r>
              <a:r>
                <a:rPr lang="fr-FR" dirty="0" smtClean="0"/>
                <a:t> </a:t>
              </a:r>
              <a:r>
                <a:rPr lang="fr-FR" dirty="0" err="1" smtClean="0"/>
                <a:t>considered</a:t>
              </a:r>
              <a:r>
                <a:rPr lang="fr-FR" dirty="0" smtClean="0"/>
                <a:t> as a </a:t>
              </a:r>
              <a:r>
                <a:rPr lang="fr-FR" dirty="0" err="1" smtClean="0"/>
                <a:t>sound</a:t>
              </a:r>
              <a:r>
                <a:rPr lang="fr-FR" dirty="0" smtClean="0"/>
                <a:t> </a:t>
              </a:r>
              <a:r>
                <a:rPr lang="fr-FR" dirty="0" err="1" smtClean="0"/>
                <a:t>tool</a:t>
              </a:r>
              <a:r>
                <a:rPr lang="fr-FR" dirty="0" smtClean="0"/>
                <a:t> (</a:t>
              </a:r>
              <a:r>
                <a:rPr lang="fr-FR" dirty="0" err="1" smtClean="0"/>
                <a:t>although</a:t>
              </a:r>
              <a:r>
                <a:rPr lang="fr-FR" dirty="0" smtClean="0"/>
                <a:t> </a:t>
              </a:r>
              <a:r>
                <a:rPr lang="fr-FR" dirty="0" err="1" smtClean="0"/>
                <a:t>it</a:t>
              </a:r>
              <a:r>
                <a:rPr lang="fr-FR" dirty="0" smtClean="0"/>
                <a:t> </a:t>
              </a:r>
              <a:r>
                <a:rPr lang="fr-FR" dirty="0" err="1" smtClean="0"/>
                <a:t>can</a:t>
              </a:r>
              <a:r>
                <a:rPr lang="fr-FR" dirty="0" smtClean="0"/>
                <a:t> </a:t>
              </a:r>
              <a:r>
                <a:rPr lang="fr-FR" dirty="0" err="1" smtClean="0"/>
                <a:t>still</a:t>
              </a:r>
              <a:r>
                <a:rPr lang="fr-FR" dirty="0" smtClean="0"/>
                <a:t> </a:t>
              </a:r>
              <a:r>
                <a:rPr lang="fr-FR" dirty="0" err="1" smtClean="0"/>
                <a:t>be</a:t>
              </a:r>
              <a:r>
                <a:rPr lang="fr-FR" dirty="0" smtClean="0"/>
                <a:t> </a:t>
              </a:r>
              <a:r>
                <a:rPr lang="fr-FR" dirty="0" err="1" smtClean="0"/>
                <a:t>improved</a:t>
              </a:r>
              <a:r>
                <a:rPr lang="fr-FR" dirty="0" smtClean="0"/>
                <a:t> – </a:t>
              </a:r>
              <a:r>
                <a:rPr lang="fr-FR" dirty="0" err="1" smtClean="0"/>
                <a:t>especially</a:t>
              </a:r>
              <a:r>
                <a:rPr lang="fr-FR" dirty="0" smtClean="0"/>
                <a:t> </a:t>
              </a:r>
              <a:r>
                <a:rPr lang="fr-FR" dirty="0" err="1" smtClean="0"/>
                <a:t>concerning</a:t>
              </a:r>
              <a:r>
                <a:rPr lang="fr-FR" dirty="0" smtClean="0"/>
                <a:t> </a:t>
              </a:r>
              <a:r>
                <a:rPr lang="fr-FR" dirty="0" err="1" smtClean="0"/>
                <a:t>contexts</a:t>
              </a:r>
              <a:r>
                <a:rPr lang="fr-FR" dirty="0" smtClean="0"/>
                <a:t>). The question at </a:t>
              </a:r>
              <a:r>
                <a:rPr lang="fr-FR" dirty="0" err="1" smtClean="0"/>
                <a:t>stake</a:t>
              </a:r>
              <a:r>
                <a:rPr lang="fr-FR" dirty="0" smtClean="0"/>
                <a:t> </a:t>
              </a:r>
              <a:r>
                <a:rPr lang="fr-FR" dirty="0" err="1" smtClean="0"/>
                <a:t>is</a:t>
              </a:r>
              <a:r>
                <a:rPr lang="fr-FR" dirty="0" smtClean="0"/>
                <a:t> </a:t>
              </a:r>
              <a:r>
                <a:rPr lang="fr-FR" dirty="0" err="1" smtClean="0"/>
                <a:t>primarily</a:t>
              </a:r>
              <a:r>
                <a:rPr lang="fr-FR" dirty="0" smtClean="0"/>
                <a:t> </a:t>
              </a:r>
              <a:r>
                <a:rPr lang="fr-FR" dirty="0" err="1" smtClean="0"/>
                <a:t>that</a:t>
              </a:r>
              <a:r>
                <a:rPr lang="fr-FR" dirty="0" smtClean="0"/>
                <a:t> of </a:t>
              </a:r>
              <a:r>
                <a:rPr lang="fr-FR" dirty="0" err="1" smtClean="0"/>
                <a:t>its</a:t>
              </a:r>
              <a:r>
                <a:rPr lang="fr-FR" dirty="0" smtClean="0"/>
                <a:t> </a:t>
              </a:r>
              <a:r>
                <a:rPr lang="fr-FR" dirty="0" err="1" smtClean="0"/>
                <a:t>dissemination</a:t>
              </a:r>
              <a:r>
                <a:rPr lang="fr-FR" dirty="0" smtClean="0"/>
                <a:t>.</a:t>
              </a:r>
            </a:p>
            <a:p>
              <a:pPr marL="342900" indent="-342900">
                <a:buFontTx/>
                <a:buChar char="-"/>
              </a:pPr>
              <a:r>
                <a:rPr lang="fr-FR" dirty="0" smtClean="0"/>
                <a:t>In </a:t>
              </a:r>
              <a:r>
                <a:rPr lang="fr-FR" dirty="0" err="1" smtClean="0"/>
                <a:t>many</a:t>
              </a:r>
              <a:r>
                <a:rPr lang="fr-FR" dirty="0" smtClean="0"/>
                <a:t> countries the </a:t>
              </a:r>
              <a:r>
                <a:rPr lang="fr-FR" dirty="0" err="1" smtClean="0"/>
                <a:t>lack</a:t>
              </a:r>
              <a:r>
                <a:rPr lang="fr-FR" dirty="0" smtClean="0"/>
                <a:t> of official recognition </a:t>
              </a:r>
              <a:r>
                <a:rPr lang="fr-FR" dirty="0" err="1" smtClean="0"/>
                <a:t>is</a:t>
              </a:r>
              <a:r>
                <a:rPr lang="fr-FR" dirty="0" smtClean="0"/>
                <a:t> a major </a:t>
              </a:r>
              <a:r>
                <a:rPr lang="fr-FR" dirty="0" err="1" smtClean="0"/>
                <a:t>impediment</a:t>
              </a:r>
              <a:r>
                <a:rPr lang="fr-FR" dirty="0" smtClean="0"/>
                <a:t> to </a:t>
              </a:r>
              <a:r>
                <a:rPr lang="fr-FR" dirty="0" err="1" smtClean="0"/>
                <a:t>this</a:t>
              </a:r>
              <a:r>
                <a:rPr lang="fr-FR" dirty="0" smtClean="0"/>
                <a:t>.</a:t>
              </a:r>
              <a:endParaRPr lang="fr-FR" dirty="0"/>
            </a:p>
          </p:txBody>
        </p:sp>
        <p:sp>
          <p:nvSpPr>
            <p:cNvPr id="13" name="Ellipse 12"/>
            <p:cNvSpPr/>
            <p:nvPr/>
          </p:nvSpPr>
          <p:spPr>
            <a:xfrm>
              <a:off x="79156" y="1124744"/>
              <a:ext cx="1534192" cy="135393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a:off x="963643" y="2442672"/>
              <a:ext cx="151973" cy="13463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1+#ppt_w/2"/>
                                          </p:val>
                                        </p:tav>
                                        <p:tav tm="100000">
                                          <p:val>
                                            <p:strVal val="#ppt_x"/>
                                          </p:val>
                                        </p:tav>
                                      </p:tavLst>
                                    </p:anim>
                                    <p:anim calcmode="lin" valueType="num">
                                      <p:cBhvr additive="base">
                                        <p:cTn id="13" dur="1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2" presetClass="entr" presetSubtype="1"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en-GB" b="1" dirty="0"/>
              <a:t>2nd </a:t>
            </a:r>
            <a:r>
              <a:rPr lang="fr-FR" b="1" dirty="0" err="1" smtClean="0"/>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14" name="ZoneTexte 13"/>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3" name="ZoneTexte 2"/>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17" name="ZoneTexte 16"/>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18" name="ZoneTexte 17"/>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19" name="ZoneTexte 18"/>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0" name="ZoneTexte 19"/>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139495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par>
                          <p:cTn id="8" fill="hold">
                            <p:stCondLst>
                              <p:cond delay="750"/>
                            </p:stCondLst>
                            <p:childTnLst>
                              <p:par>
                                <p:cTn id="9" presetID="1" presetClass="entr" presetSubtype="0" fill="hold" grpId="0" nodeType="afterEffect">
                                  <p:stCondLst>
                                    <p:cond delay="75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grpId="0" nodeType="afterEffect">
                                  <p:stCondLst>
                                    <p:cond delay="75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2250"/>
                            </p:stCondLst>
                            <p:childTnLst>
                              <p:par>
                                <p:cTn id="15" presetID="1" presetClass="entr" presetSubtype="0" fill="hold" grpId="0" nodeType="afterEffect">
                                  <p:stCondLst>
                                    <p:cond delay="75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75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p:stCondLst>
                              <p:cond delay="3750"/>
                            </p:stCondLst>
                            <p:childTnLst>
                              <p:par>
                                <p:cTn id="21" presetID="1" presetClass="entr" presetSubtype="0" fill="hold" grpId="0" nodeType="afterEffect">
                                  <p:stCondLst>
                                    <p:cond delay="75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fr-FR" b="1" dirty="0" smtClean="0"/>
              <a:t>2d </a:t>
            </a:r>
            <a:r>
              <a:rPr lang="fr-FR" b="1" dirty="0" err="1"/>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21" name="ZoneTexte 20"/>
          <p:cNvSpPr txBox="1"/>
          <p:nvPr/>
        </p:nvSpPr>
        <p:spPr>
          <a:xfrm>
            <a:off x="4423361" y="2699542"/>
            <a:ext cx="4613136" cy="2806197"/>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2" name="ZoneTexte 21"/>
          <p:cNvSpPr txBox="1"/>
          <p:nvPr/>
        </p:nvSpPr>
        <p:spPr>
          <a:xfrm>
            <a:off x="4497961" y="2924944"/>
            <a:ext cx="2088232" cy="369332"/>
          </a:xfrm>
          <a:prstGeom prst="rect">
            <a:avLst/>
          </a:prstGeom>
          <a:solidFill>
            <a:srgbClr val="F8FCD6"/>
          </a:solidFill>
          <a:ln>
            <a:solidFill>
              <a:schemeClr val="tx1"/>
            </a:solidFill>
          </a:ln>
        </p:spPr>
        <p:txBody>
          <a:bodyPr wrap="square" rtlCol="0">
            <a:spAutoFit/>
          </a:bodyPr>
          <a:lstStyle/>
          <a:p>
            <a:pPr algn="ctr"/>
            <a:r>
              <a:rPr lang="fr-FR" sz="1800" b="1" dirty="0" err="1" smtClean="0"/>
              <a:t>Research</a:t>
            </a:r>
            <a:r>
              <a:rPr lang="fr-FR" sz="1800" b="1" dirty="0" smtClean="0"/>
              <a:t> </a:t>
            </a:r>
            <a:r>
              <a:rPr lang="fr-FR" sz="1800" b="1" dirty="0" err="1" smtClean="0"/>
              <a:t>projects</a:t>
            </a:r>
            <a:endParaRPr lang="fr-FR" sz="1800" dirty="0"/>
          </a:p>
        </p:txBody>
      </p:sp>
      <p:sp>
        <p:nvSpPr>
          <p:cNvPr id="23" name="ZoneTexte 22"/>
          <p:cNvSpPr txBox="1"/>
          <p:nvPr/>
        </p:nvSpPr>
        <p:spPr>
          <a:xfrm>
            <a:off x="6804248" y="3140968"/>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Theses</a:t>
            </a:r>
            <a:r>
              <a:rPr lang="fr-FR" sz="1800" b="1" dirty="0" smtClean="0"/>
              <a:t> (doctoral, Master)</a:t>
            </a:r>
            <a:endParaRPr lang="fr-FR" sz="1800" dirty="0"/>
          </a:p>
        </p:txBody>
      </p:sp>
      <p:sp>
        <p:nvSpPr>
          <p:cNvPr id="24" name="ZoneTexte 23"/>
          <p:cNvSpPr txBox="1"/>
          <p:nvPr/>
        </p:nvSpPr>
        <p:spPr>
          <a:xfrm>
            <a:off x="4572000" y="3789040"/>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25" name="ZoneTexte 24"/>
          <p:cNvSpPr txBox="1"/>
          <p:nvPr/>
        </p:nvSpPr>
        <p:spPr>
          <a:xfrm>
            <a:off x="6444208" y="4293096"/>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6" name="ZoneTexte 25"/>
          <p:cNvSpPr txBox="1"/>
          <p:nvPr/>
        </p:nvSpPr>
        <p:spPr>
          <a:xfrm>
            <a:off x="8027849" y="5025703"/>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
        <p:nvSpPr>
          <p:cNvPr id="27" name="ZoneTexte 26"/>
          <p:cNvSpPr txBox="1"/>
          <p:nvPr/>
        </p:nvSpPr>
        <p:spPr>
          <a:xfrm>
            <a:off x="4641696" y="4845974"/>
            <a:ext cx="3174751" cy="646331"/>
          </a:xfrm>
          <a:prstGeom prst="rect">
            <a:avLst/>
          </a:prstGeom>
          <a:solidFill>
            <a:srgbClr val="CCFFFF"/>
          </a:solidFill>
          <a:ln>
            <a:solidFill>
              <a:schemeClr val="tx1"/>
            </a:solidFill>
          </a:ln>
        </p:spPr>
        <p:txBody>
          <a:bodyPr wrap="square" rtlCol="0">
            <a:spAutoFit/>
          </a:bodyPr>
          <a:lstStyle/>
          <a:p>
            <a:pPr algn="ctr"/>
            <a:r>
              <a:rPr lang="fr-FR" sz="1800" b="1" dirty="0" smtClean="0"/>
              <a:t>Introduction of </a:t>
            </a:r>
            <a:r>
              <a:rPr lang="fr-FR" sz="1800" b="1" dirty="0" err="1" smtClean="0"/>
              <a:t>AtL</a:t>
            </a:r>
            <a:r>
              <a:rPr lang="fr-FR" sz="1800" b="1" dirty="0" smtClean="0"/>
              <a:t> </a:t>
            </a:r>
            <a:r>
              <a:rPr lang="fr-FR" sz="1800" b="1" dirty="0" err="1" smtClean="0"/>
              <a:t>activities</a:t>
            </a:r>
            <a:r>
              <a:rPr lang="fr-FR" sz="1800" b="1" dirty="0" smtClean="0"/>
              <a:t> in </a:t>
            </a:r>
            <a:r>
              <a:rPr lang="fr-FR" sz="1800" b="1" dirty="0" err="1" smtClean="0"/>
              <a:t>school</a:t>
            </a:r>
            <a:r>
              <a:rPr lang="fr-FR" sz="1800" b="1" dirty="0"/>
              <a:t> </a:t>
            </a:r>
            <a:r>
              <a:rPr lang="fr-FR" sz="1800" b="1" dirty="0" smtClean="0"/>
              <a:t>/ out of </a:t>
            </a:r>
            <a:r>
              <a:rPr lang="fr-FR" sz="1800" b="1" dirty="0" err="1" smtClean="0"/>
              <a:t>school</a:t>
            </a:r>
            <a:endParaRPr lang="fr-FR" sz="1800" dirty="0"/>
          </a:p>
        </p:txBody>
      </p:sp>
      <p:sp>
        <p:nvSpPr>
          <p:cNvPr id="29" name="ZoneTexte 28"/>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30" name="ZoneTexte 29"/>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31" name="ZoneTexte 30"/>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32" name="ZoneTexte 31"/>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33" name="ZoneTexte 32"/>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34" name="ZoneTexte 33"/>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368607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1000"/>
                            </p:stCondLst>
                            <p:childTnLst>
                              <p:par>
                                <p:cTn id="9" presetID="1" presetClass="entr" presetSubtype="0" fill="hold" grpId="0" nodeType="afterEffect">
                                  <p:stCondLst>
                                    <p:cond delay="75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grpId="0" nodeType="afterEffect">
                                  <p:stCondLst>
                                    <p:cond delay="75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75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3250"/>
                            </p:stCondLst>
                            <p:childTnLst>
                              <p:par>
                                <p:cTn id="18" presetID="1" presetClass="entr" presetSubtype="0" fill="hold" grpId="0" nodeType="afterEffect">
                                  <p:stCondLst>
                                    <p:cond delay="75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750"/>
                                  </p:stCondLst>
                                  <p:childTnLst>
                                    <p:set>
                                      <p:cBhvr>
                                        <p:cTn id="22" dur="1" fill="hold">
                                          <p:stCondLst>
                                            <p:cond delay="0"/>
                                          </p:stCondLst>
                                        </p:cTn>
                                        <p:tgtEl>
                                          <p:spTgt spid="27"/>
                                        </p:tgtEl>
                                        <p:attrNameLst>
                                          <p:attrName>style.visibility</p:attrName>
                                        </p:attrNameLst>
                                      </p:cBhvr>
                                      <p:to>
                                        <p:strVal val="visible"/>
                                      </p:to>
                                    </p:set>
                                  </p:childTnLst>
                                </p:cTn>
                              </p:par>
                            </p:childTnLst>
                          </p:cTn>
                        </p:par>
                        <p:par>
                          <p:cTn id="23" fill="hold">
                            <p:stCondLst>
                              <p:cond delay="4750"/>
                            </p:stCondLst>
                            <p:childTnLst>
                              <p:par>
                                <p:cTn id="24" presetID="1" presetClass="entr" presetSubtype="0" fill="hold" grpId="0" nodeType="afterEffect">
                                  <p:stCondLst>
                                    <p:cond delay="75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5" name="Rectangle 3"/>
          <p:cNvSpPr>
            <a:spLocks noChangeArrowheads="1"/>
          </p:cNvSpPr>
          <p:nvPr/>
        </p:nvSpPr>
        <p:spPr bwMode="auto">
          <a:xfrm>
            <a:off x="0" y="67"/>
            <a:ext cx="9144000" cy="332589"/>
          </a:xfrm>
          <a:prstGeom prst="rect">
            <a:avLst/>
          </a:prstGeom>
          <a:solidFill>
            <a:schemeClr val="bg1">
              <a:lumMod val="50000"/>
            </a:schemeClr>
          </a:solidFill>
          <a:ln w="19050">
            <a:solidFill>
              <a:schemeClr val="tx1"/>
            </a:solidFill>
            <a:miter lim="800000"/>
            <a:headEnd/>
            <a:tailEnd/>
          </a:ln>
          <a:effectLs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r>
              <a:rPr lang="en-GB" altLang="fr-FR" sz="2800" b="1" dirty="0" smtClean="0">
                <a:solidFill>
                  <a:schemeClr val="bg1"/>
                </a:solidFill>
              </a:rPr>
              <a:t>Structure of the questionnaire (and of the presentation)</a:t>
            </a:r>
            <a:endParaRPr lang="en-GB" altLang="fr-FR" sz="2800" b="1" dirty="0">
              <a:solidFill>
                <a:schemeClr val="bg1"/>
              </a:solidFill>
            </a:endParaRPr>
          </a:p>
        </p:txBody>
      </p:sp>
      <p:sp>
        <p:nvSpPr>
          <p:cNvPr id="2" name="ZoneTexte 1"/>
          <p:cNvSpPr txBox="1"/>
          <p:nvPr/>
        </p:nvSpPr>
        <p:spPr>
          <a:xfrm>
            <a:off x="73505" y="620688"/>
            <a:ext cx="1535048" cy="1912061"/>
          </a:xfrm>
          <a:prstGeom prst="rect">
            <a:avLst/>
          </a:prstGeom>
          <a:solidFill>
            <a:schemeClr val="bg1">
              <a:lumMod val="85000"/>
            </a:schemeClr>
          </a:solidFill>
          <a:ln>
            <a:solidFill>
              <a:schemeClr val="tx1"/>
            </a:solidFill>
          </a:ln>
        </p:spPr>
        <p:txBody>
          <a:bodyPr wrap="square" rtlCol="0" anchor="ctr" anchorCtr="0">
            <a:noAutofit/>
          </a:bodyPr>
          <a:lstStyle/>
          <a:p>
            <a:r>
              <a:rPr lang="fr-FR" b="1" dirty="0" smtClean="0"/>
              <a:t>1st </a:t>
            </a:r>
            <a:r>
              <a:rPr lang="fr-FR" b="1" dirty="0" err="1" smtClean="0"/>
              <a:t>level</a:t>
            </a:r>
            <a:endParaRPr lang="fr-FR" b="1" dirty="0" smtClean="0"/>
          </a:p>
          <a:p>
            <a:r>
              <a:rPr lang="fr-FR" dirty="0" smtClean="0"/>
              <a:t>On </a:t>
            </a:r>
            <a:r>
              <a:rPr lang="fr-FR" dirty="0" err="1" smtClean="0"/>
              <a:t>whose</a:t>
            </a:r>
            <a:r>
              <a:rPr lang="fr-FR" dirty="0" smtClean="0"/>
              <a:t> </a:t>
            </a:r>
            <a:r>
              <a:rPr lang="fr-FR" b="1" dirty="0" smtClean="0"/>
              <a:t>initiative?</a:t>
            </a:r>
            <a:endParaRPr lang="fr-FR" b="1" dirty="0"/>
          </a:p>
        </p:txBody>
      </p:sp>
      <p:sp>
        <p:nvSpPr>
          <p:cNvPr id="7" name="ZoneTexte 6"/>
          <p:cNvSpPr txBox="1"/>
          <p:nvPr/>
        </p:nvSpPr>
        <p:spPr>
          <a:xfrm>
            <a:off x="73505" y="2676679"/>
            <a:ext cx="1547664" cy="2912561"/>
          </a:xfrm>
          <a:prstGeom prst="rect">
            <a:avLst/>
          </a:prstGeom>
          <a:solidFill>
            <a:schemeClr val="bg1">
              <a:lumMod val="95000"/>
            </a:schemeClr>
          </a:solidFill>
          <a:ln>
            <a:solidFill>
              <a:schemeClr val="tx1"/>
            </a:solidFill>
          </a:ln>
        </p:spPr>
        <p:txBody>
          <a:bodyPr wrap="square" rtlCol="0" anchor="ctr" anchorCtr="0">
            <a:noAutofit/>
          </a:bodyPr>
          <a:lstStyle/>
          <a:p>
            <a:r>
              <a:rPr lang="fr-FR" b="1" dirty="0" smtClean="0"/>
              <a:t>2d </a:t>
            </a:r>
            <a:r>
              <a:rPr lang="fr-FR" b="1" dirty="0" err="1"/>
              <a:t>level</a:t>
            </a:r>
            <a:endParaRPr lang="fr-FR" b="1" dirty="0"/>
          </a:p>
          <a:p>
            <a:r>
              <a:rPr lang="fr-FR" dirty="0" smtClean="0"/>
              <a:t>In </a:t>
            </a:r>
            <a:r>
              <a:rPr lang="fr-FR" dirty="0" err="1" smtClean="0"/>
              <a:t>which</a:t>
            </a:r>
            <a:r>
              <a:rPr lang="fr-FR" dirty="0" smtClean="0"/>
              <a:t> </a:t>
            </a:r>
            <a:r>
              <a:rPr lang="fr-FR" b="1" dirty="0" err="1" smtClean="0"/>
              <a:t>domain</a:t>
            </a:r>
            <a:r>
              <a:rPr lang="fr-FR" b="1" dirty="0" smtClean="0"/>
              <a:t>?</a:t>
            </a:r>
            <a:endParaRPr lang="fr-FR" b="1" dirty="0"/>
          </a:p>
        </p:txBody>
      </p:sp>
      <p:sp>
        <p:nvSpPr>
          <p:cNvPr id="8" name="ZoneTexte 7"/>
          <p:cNvSpPr txBox="1"/>
          <p:nvPr/>
        </p:nvSpPr>
        <p:spPr>
          <a:xfrm>
            <a:off x="73505" y="5731141"/>
            <a:ext cx="8962991" cy="936190"/>
          </a:xfrm>
          <a:prstGeom prst="rect">
            <a:avLst/>
          </a:prstGeom>
          <a:solidFill>
            <a:srgbClr val="FFCC99"/>
          </a:solidFill>
          <a:ln>
            <a:solidFill>
              <a:schemeClr val="tx1"/>
            </a:solidFill>
          </a:ln>
        </p:spPr>
        <p:txBody>
          <a:bodyPr wrap="square" rtlCol="0" anchor="ctr" anchorCtr="1">
            <a:noAutofit/>
          </a:bodyPr>
          <a:lstStyle/>
          <a:p>
            <a:r>
              <a:rPr lang="fr-FR" b="1" dirty="0" smtClean="0"/>
              <a:t>Publications, </a:t>
            </a:r>
            <a:r>
              <a:rPr lang="fr-FR" b="1" dirty="0" err="1" smtClean="0"/>
              <a:t>dissemination</a:t>
            </a:r>
            <a:r>
              <a:rPr lang="fr-FR" b="1" dirty="0" smtClean="0"/>
              <a:t> </a:t>
            </a:r>
            <a:r>
              <a:rPr lang="fr-FR" b="1" dirty="0" err="1" smtClean="0"/>
              <a:t>events</a:t>
            </a:r>
            <a:r>
              <a:rPr lang="fr-FR" b="1" dirty="0" smtClean="0"/>
              <a:t>…</a:t>
            </a:r>
            <a:endParaRPr lang="fr-FR" b="1" dirty="0"/>
          </a:p>
        </p:txBody>
      </p:sp>
      <p:sp>
        <p:nvSpPr>
          <p:cNvPr id="9" name="ZoneTexte 8"/>
          <p:cNvSpPr txBox="1"/>
          <p:nvPr/>
        </p:nvSpPr>
        <p:spPr>
          <a:xfrm>
            <a:off x="1763688" y="620688"/>
            <a:ext cx="2448272"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smtClean="0"/>
              <a:t>Initiative of </a:t>
            </a:r>
            <a:r>
              <a:rPr lang="fr-FR" b="1" dirty="0" err="1" smtClean="0"/>
              <a:t>educational</a:t>
            </a:r>
            <a:r>
              <a:rPr lang="fr-FR" b="1" dirty="0" smtClean="0"/>
              <a:t> </a:t>
            </a:r>
            <a:r>
              <a:rPr lang="fr-FR" b="1" dirty="0" err="1" smtClean="0"/>
              <a:t>authorities</a:t>
            </a:r>
            <a:r>
              <a:rPr lang="fr-FR" b="1" dirty="0" smtClean="0"/>
              <a:t> </a:t>
            </a:r>
            <a:r>
              <a:rPr lang="fr-FR" sz="2000" b="1" dirty="0" smtClean="0"/>
              <a:t>(national, </a:t>
            </a:r>
            <a:r>
              <a:rPr lang="fr-FR" sz="2000" b="1" dirty="0" err="1" smtClean="0"/>
              <a:t>regional</a:t>
            </a:r>
            <a:r>
              <a:rPr lang="fr-FR" sz="2000" b="1" dirty="0" smtClean="0"/>
              <a:t>, local)</a:t>
            </a:r>
            <a:endParaRPr lang="fr-FR" sz="2000" b="1" dirty="0"/>
          </a:p>
        </p:txBody>
      </p:sp>
      <p:sp>
        <p:nvSpPr>
          <p:cNvPr id="12" name="ZoneTexte 11"/>
          <p:cNvSpPr txBox="1"/>
          <p:nvPr/>
        </p:nvSpPr>
        <p:spPr>
          <a:xfrm>
            <a:off x="4367951" y="620688"/>
            <a:ext cx="4668545" cy="1907950"/>
          </a:xfrm>
          <a:prstGeom prst="rect">
            <a:avLst/>
          </a:prstGeom>
          <a:solidFill>
            <a:schemeClr val="bg1">
              <a:lumMod val="85000"/>
            </a:schemeClr>
          </a:solidFill>
          <a:ln>
            <a:solidFill>
              <a:schemeClr val="tx1"/>
            </a:solidFill>
          </a:ln>
        </p:spPr>
        <p:txBody>
          <a:bodyPr wrap="square" rtlCol="0" anchor="ctr" anchorCtr="0">
            <a:noAutofit/>
          </a:bodyPr>
          <a:lstStyle/>
          <a:p>
            <a:pPr algn="ctr"/>
            <a:r>
              <a:rPr lang="fr-FR" b="1" dirty="0" err="1" smtClean="0"/>
              <a:t>Individual</a:t>
            </a:r>
            <a:r>
              <a:rPr lang="fr-FR" b="1" dirty="0" smtClean="0"/>
              <a:t> or collective initiatives (</a:t>
            </a:r>
            <a:r>
              <a:rPr lang="fr-FR" sz="2000" b="1" dirty="0" err="1" smtClean="0"/>
              <a:t>Universities</a:t>
            </a:r>
            <a:r>
              <a:rPr lang="fr-FR" sz="2000" b="1" dirty="0" smtClean="0"/>
              <a:t>, </a:t>
            </a:r>
            <a:r>
              <a:rPr lang="fr-FR" sz="2000" b="1" dirty="0" err="1" smtClean="0"/>
              <a:t>Research</a:t>
            </a:r>
            <a:r>
              <a:rPr lang="fr-FR" sz="2000" b="1" dirty="0" smtClean="0"/>
              <a:t> groups, associations, </a:t>
            </a:r>
            <a:r>
              <a:rPr lang="fr-FR" sz="2000" b="1" dirty="0" err="1" smtClean="0"/>
              <a:t>teacher</a:t>
            </a:r>
            <a:r>
              <a:rPr lang="fr-FR" sz="2000" b="1" dirty="0" smtClean="0"/>
              <a:t> / </a:t>
            </a:r>
            <a:r>
              <a:rPr lang="fr-FR" sz="2000" b="1" dirty="0" err="1" smtClean="0"/>
              <a:t>educator</a:t>
            </a:r>
            <a:r>
              <a:rPr lang="fr-FR" sz="2000" b="1" dirty="0" smtClean="0"/>
              <a:t> teams, </a:t>
            </a:r>
            <a:r>
              <a:rPr lang="fr-FR" sz="2000" b="1" dirty="0" err="1" smtClean="0"/>
              <a:t>individual</a:t>
            </a:r>
            <a:r>
              <a:rPr lang="fr-FR" sz="2000" b="1" dirty="0" smtClean="0"/>
              <a:t> </a:t>
            </a:r>
            <a:r>
              <a:rPr lang="fr-FR" sz="2000" b="1" dirty="0" err="1" smtClean="0"/>
              <a:t>researchers</a:t>
            </a:r>
            <a:r>
              <a:rPr lang="fr-FR" sz="2000" b="1" dirty="0" smtClean="0"/>
              <a:t> / </a:t>
            </a:r>
            <a:r>
              <a:rPr lang="fr-FR" sz="2000" b="1" dirty="0" err="1" smtClean="0"/>
              <a:t>teachers</a:t>
            </a:r>
            <a:r>
              <a:rPr lang="fr-FR" sz="2000" b="1" dirty="0" smtClean="0"/>
              <a:t> / </a:t>
            </a:r>
            <a:r>
              <a:rPr lang="fr-FR" sz="2000" b="1" dirty="0" err="1" smtClean="0"/>
              <a:t>educators</a:t>
            </a:r>
            <a:r>
              <a:rPr lang="fr-FR" sz="2000" b="1" dirty="0" smtClean="0"/>
              <a:t>…)</a:t>
            </a:r>
            <a:endParaRPr lang="fr-FR" sz="2000" b="1" dirty="0"/>
          </a:p>
        </p:txBody>
      </p:sp>
      <p:sp>
        <p:nvSpPr>
          <p:cNvPr id="21" name="ZoneTexte 20"/>
          <p:cNvSpPr txBox="1"/>
          <p:nvPr/>
        </p:nvSpPr>
        <p:spPr>
          <a:xfrm>
            <a:off x="4423361" y="2699542"/>
            <a:ext cx="4613136" cy="2806197"/>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2" name="ZoneTexte 21"/>
          <p:cNvSpPr txBox="1"/>
          <p:nvPr/>
        </p:nvSpPr>
        <p:spPr>
          <a:xfrm>
            <a:off x="4497961" y="2924944"/>
            <a:ext cx="2088232" cy="369332"/>
          </a:xfrm>
          <a:prstGeom prst="rect">
            <a:avLst/>
          </a:prstGeom>
          <a:solidFill>
            <a:srgbClr val="F8FCD6"/>
          </a:solidFill>
          <a:ln>
            <a:solidFill>
              <a:schemeClr val="tx1"/>
            </a:solidFill>
          </a:ln>
        </p:spPr>
        <p:txBody>
          <a:bodyPr wrap="square" rtlCol="0">
            <a:spAutoFit/>
          </a:bodyPr>
          <a:lstStyle/>
          <a:p>
            <a:pPr algn="ctr"/>
            <a:r>
              <a:rPr lang="fr-FR" sz="1800" b="1" dirty="0" err="1" smtClean="0"/>
              <a:t>Research</a:t>
            </a:r>
            <a:r>
              <a:rPr lang="fr-FR" sz="1800" b="1" dirty="0" smtClean="0"/>
              <a:t> </a:t>
            </a:r>
            <a:r>
              <a:rPr lang="fr-FR" sz="1800" b="1" dirty="0" err="1" smtClean="0"/>
              <a:t>projects</a:t>
            </a:r>
            <a:endParaRPr lang="fr-FR" sz="1800" dirty="0"/>
          </a:p>
        </p:txBody>
      </p:sp>
      <p:sp>
        <p:nvSpPr>
          <p:cNvPr id="23" name="ZoneTexte 22"/>
          <p:cNvSpPr txBox="1"/>
          <p:nvPr/>
        </p:nvSpPr>
        <p:spPr>
          <a:xfrm>
            <a:off x="6804248" y="3140968"/>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Theses</a:t>
            </a:r>
            <a:r>
              <a:rPr lang="fr-FR" sz="1800" b="1" dirty="0" smtClean="0"/>
              <a:t> (doctoral, Master)</a:t>
            </a:r>
            <a:endParaRPr lang="fr-FR" sz="1800" dirty="0"/>
          </a:p>
        </p:txBody>
      </p:sp>
      <p:sp>
        <p:nvSpPr>
          <p:cNvPr id="24" name="ZoneTexte 23"/>
          <p:cNvSpPr txBox="1"/>
          <p:nvPr/>
        </p:nvSpPr>
        <p:spPr>
          <a:xfrm>
            <a:off x="4572000" y="3789040"/>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25" name="ZoneTexte 24"/>
          <p:cNvSpPr txBox="1"/>
          <p:nvPr/>
        </p:nvSpPr>
        <p:spPr>
          <a:xfrm>
            <a:off x="6444208" y="4293096"/>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26" name="ZoneTexte 25"/>
          <p:cNvSpPr txBox="1"/>
          <p:nvPr/>
        </p:nvSpPr>
        <p:spPr>
          <a:xfrm>
            <a:off x="8027849" y="5025703"/>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
        <p:nvSpPr>
          <p:cNvPr id="27" name="ZoneTexte 26"/>
          <p:cNvSpPr txBox="1"/>
          <p:nvPr/>
        </p:nvSpPr>
        <p:spPr>
          <a:xfrm>
            <a:off x="4641696" y="4845974"/>
            <a:ext cx="3174751" cy="646331"/>
          </a:xfrm>
          <a:prstGeom prst="rect">
            <a:avLst/>
          </a:prstGeom>
          <a:solidFill>
            <a:srgbClr val="CCFFFF"/>
          </a:solidFill>
          <a:ln>
            <a:solidFill>
              <a:schemeClr val="tx1"/>
            </a:solidFill>
          </a:ln>
        </p:spPr>
        <p:txBody>
          <a:bodyPr wrap="square" rtlCol="0">
            <a:spAutoFit/>
          </a:bodyPr>
          <a:lstStyle/>
          <a:p>
            <a:pPr algn="ctr"/>
            <a:r>
              <a:rPr lang="fr-FR" sz="1800" b="1" dirty="0" smtClean="0"/>
              <a:t>Introduction of </a:t>
            </a:r>
            <a:r>
              <a:rPr lang="fr-FR" sz="1800" b="1" dirty="0" err="1" smtClean="0"/>
              <a:t>AtL</a:t>
            </a:r>
            <a:r>
              <a:rPr lang="fr-FR" sz="1800" b="1" dirty="0" smtClean="0"/>
              <a:t> </a:t>
            </a:r>
            <a:r>
              <a:rPr lang="fr-FR" sz="1800" b="1" dirty="0" err="1" smtClean="0"/>
              <a:t>activities</a:t>
            </a:r>
            <a:r>
              <a:rPr lang="fr-FR" sz="1800" b="1" dirty="0" smtClean="0"/>
              <a:t> in </a:t>
            </a:r>
            <a:r>
              <a:rPr lang="fr-FR" sz="1800" b="1" dirty="0" err="1" smtClean="0"/>
              <a:t>school</a:t>
            </a:r>
            <a:r>
              <a:rPr lang="fr-FR" sz="1800" b="1" dirty="0"/>
              <a:t> </a:t>
            </a:r>
            <a:r>
              <a:rPr lang="fr-FR" sz="1800" b="1" dirty="0" smtClean="0"/>
              <a:t>/ out of </a:t>
            </a:r>
            <a:r>
              <a:rPr lang="fr-FR" sz="1800" b="1" dirty="0" err="1" smtClean="0"/>
              <a:t>school</a:t>
            </a:r>
            <a:endParaRPr lang="fr-FR" sz="1800" dirty="0"/>
          </a:p>
        </p:txBody>
      </p:sp>
      <p:sp>
        <p:nvSpPr>
          <p:cNvPr id="28" name="ZoneTexte 27"/>
          <p:cNvSpPr txBox="1"/>
          <p:nvPr/>
        </p:nvSpPr>
        <p:spPr>
          <a:xfrm>
            <a:off x="1763688" y="2699542"/>
            <a:ext cx="2448272" cy="2889698"/>
          </a:xfrm>
          <a:prstGeom prst="rect">
            <a:avLst/>
          </a:prstGeom>
          <a:solidFill>
            <a:schemeClr val="bg1">
              <a:lumMod val="95000"/>
            </a:schemeClr>
          </a:solidFill>
          <a:ln>
            <a:solidFill>
              <a:schemeClr val="tx1"/>
            </a:solidFill>
          </a:ln>
        </p:spPr>
        <p:txBody>
          <a:bodyPr wrap="square" rtlCol="0" anchor="ctr" anchorCtr="0">
            <a:noAutofit/>
          </a:bodyPr>
          <a:lstStyle/>
          <a:p>
            <a:pPr algn="ctr"/>
            <a:endParaRPr lang="fr-FR" b="1" dirty="0"/>
          </a:p>
        </p:txBody>
      </p:sp>
      <p:sp>
        <p:nvSpPr>
          <p:cNvPr id="29" name="ZoneTexte 28"/>
          <p:cNvSpPr txBox="1"/>
          <p:nvPr/>
        </p:nvSpPr>
        <p:spPr>
          <a:xfrm>
            <a:off x="1835696" y="2852936"/>
            <a:ext cx="2304256"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fr-FR" sz="1800" b="1" dirty="0" smtClean="0"/>
              <a:t>Curricula or </a:t>
            </a:r>
            <a:r>
              <a:rPr lang="fr-FR" sz="1800" b="1" dirty="0" err="1" smtClean="0"/>
              <a:t>similar</a:t>
            </a:r>
            <a:r>
              <a:rPr lang="fr-FR" sz="1800" b="1" dirty="0" smtClean="0"/>
              <a:t> documents</a:t>
            </a:r>
            <a:endParaRPr lang="fr-FR" sz="1800" dirty="0"/>
          </a:p>
        </p:txBody>
      </p:sp>
      <p:sp>
        <p:nvSpPr>
          <p:cNvPr id="30" name="ZoneTexte 29"/>
          <p:cNvSpPr txBox="1"/>
          <p:nvPr/>
        </p:nvSpPr>
        <p:spPr>
          <a:xfrm>
            <a:off x="1764650" y="3574757"/>
            <a:ext cx="2088232" cy="646331"/>
          </a:xfrm>
          <a:prstGeom prst="rect">
            <a:avLst/>
          </a:prstGeom>
          <a:solidFill>
            <a:srgbClr val="F8FCD6"/>
          </a:solidFill>
          <a:ln>
            <a:solidFill>
              <a:schemeClr val="tx1"/>
            </a:solidFill>
          </a:ln>
        </p:spPr>
        <p:txBody>
          <a:bodyPr wrap="square" rtlCol="0">
            <a:spAutoFit/>
          </a:bodyPr>
          <a:lstStyle/>
          <a:p>
            <a:pPr algn="ctr"/>
            <a:r>
              <a:rPr lang="fr-FR" sz="1800" b="1" dirty="0" err="1" smtClean="0"/>
              <a:t>Experimentation</a:t>
            </a:r>
            <a:r>
              <a:rPr lang="fr-FR" sz="1800" b="1" dirty="0" smtClean="0"/>
              <a:t> / </a:t>
            </a:r>
            <a:r>
              <a:rPr lang="fr-FR" sz="1800" b="1" dirty="0" err="1" smtClean="0"/>
              <a:t>research</a:t>
            </a:r>
            <a:endParaRPr lang="fr-FR" sz="1800" dirty="0"/>
          </a:p>
        </p:txBody>
      </p:sp>
      <p:sp>
        <p:nvSpPr>
          <p:cNvPr id="31" name="ZoneTexte 30"/>
          <p:cNvSpPr txBox="1"/>
          <p:nvPr/>
        </p:nvSpPr>
        <p:spPr>
          <a:xfrm>
            <a:off x="2051720" y="4283804"/>
            <a:ext cx="2088232"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fr-FR" sz="1800" b="1" dirty="0" smtClean="0"/>
              <a:t>Teacher training</a:t>
            </a:r>
            <a:endParaRPr lang="fr-FR" sz="1800" dirty="0"/>
          </a:p>
        </p:txBody>
      </p:sp>
      <p:sp>
        <p:nvSpPr>
          <p:cNvPr id="32" name="ZoneTexte 31"/>
          <p:cNvSpPr txBox="1"/>
          <p:nvPr/>
        </p:nvSpPr>
        <p:spPr>
          <a:xfrm>
            <a:off x="1763688" y="4715852"/>
            <a:ext cx="2088232" cy="369332"/>
          </a:xfrm>
          <a:prstGeom prst="rect">
            <a:avLst/>
          </a:prstGeom>
          <a:solidFill>
            <a:srgbClr val="CCFFFF"/>
          </a:solidFill>
          <a:ln>
            <a:solidFill>
              <a:schemeClr val="tx1"/>
            </a:solidFill>
          </a:ln>
        </p:spPr>
        <p:txBody>
          <a:bodyPr wrap="square" rtlCol="0">
            <a:spAutoFit/>
          </a:bodyPr>
          <a:lstStyle/>
          <a:p>
            <a:pPr algn="ctr"/>
            <a:r>
              <a:rPr lang="fr-FR" sz="1800" b="1" dirty="0" err="1" smtClean="0"/>
              <a:t>Teaching</a:t>
            </a:r>
            <a:r>
              <a:rPr lang="fr-FR" sz="1800" b="1" dirty="0" smtClean="0"/>
              <a:t> </a:t>
            </a:r>
            <a:r>
              <a:rPr lang="fr-FR" sz="1800" b="1" dirty="0" err="1" smtClean="0"/>
              <a:t>materials</a:t>
            </a:r>
            <a:endParaRPr lang="fr-FR" sz="1800" dirty="0"/>
          </a:p>
        </p:txBody>
      </p:sp>
      <p:sp>
        <p:nvSpPr>
          <p:cNvPr id="33" name="ZoneTexte 32"/>
          <p:cNvSpPr txBox="1"/>
          <p:nvPr/>
        </p:nvSpPr>
        <p:spPr>
          <a:xfrm>
            <a:off x="3275855" y="5147900"/>
            <a:ext cx="864631" cy="369332"/>
          </a:xfrm>
          <a:prstGeom prst="rect">
            <a:avLst/>
          </a:prstGeom>
          <a:solidFill>
            <a:schemeClr val="bg1"/>
          </a:solidFill>
          <a:ln>
            <a:solidFill>
              <a:schemeClr val="tx1"/>
            </a:solidFill>
          </a:ln>
        </p:spPr>
        <p:txBody>
          <a:bodyPr wrap="square" rtlCol="0">
            <a:spAutoFit/>
          </a:bodyPr>
          <a:lstStyle/>
          <a:p>
            <a:pPr algn="ctr"/>
            <a:r>
              <a:rPr lang="fr-FR" sz="1800" b="1" dirty="0" smtClean="0"/>
              <a:t>…</a:t>
            </a:r>
            <a:endParaRPr lang="fr-FR" sz="1800" dirty="0"/>
          </a:p>
        </p:txBody>
      </p:sp>
    </p:spTree>
    <p:extLst>
      <p:ext uri="{BB962C8B-B14F-4D97-AF65-F5344CB8AC3E}">
        <p14:creationId xmlns:p14="http://schemas.microsoft.com/office/powerpoint/2010/main" val="3924558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odèle par défau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5773</Words>
  <Application>Microsoft Macintosh PowerPoint</Application>
  <PresentationFormat>Présentation à l'écran (4:3)</PresentationFormat>
  <Paragraphs>458</Paragraphs>
  <Slides>35</Slides>
  <Notes>35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 Narrow</vt:lpstr>
      <vt:lpstr>Century Gothic</vt:lpstr>
      <vt:lpstr>Times</vt:lpstr>
      <vt:lpstr>Times New Roman</vt:lpstr>
      <vt:lpstr>Arial</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du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mcandelier</dc:creator>
  <cp:lastModifiedBy>Marie LORY</cp:lastModifiedBy>
  <cp:revision>723</cp:revision>
  <dcterms:created xsi:type="dcterms:W3CDTF">2004-02-29T23:38:44Z</dcterms:created>
  <dcterms:modified xsi:type="dcterms:W3CDTF">2017-01-18T22:48:33Z</dcterms:modified>
</cp:coreProperties>
</file>